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1" r:id="rId4"/>
    <p:sldId id="266" r:id="rId5"/>
    <p:sldId id="262" r:id="rId6"/>
    <p:sldId id="264" r:id="rId7"/>
    <p:sldId id="265" r:id="rId8"/>
    <p:sldId id="257" r:id="rId9"/>
    <p:sldId id="269" r:id="rId10"/>
    <p:sldId id="258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2449-D3B9-474C-B3CF-82F2F9BB2B10}" type="datetimeFigureOut">
              <a:rPr lang="fr-FR" smtClean="0"/>
              <a:pPr/>
              <a:t>08/11/2020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E884-9DD6-4C9B-8177-D296B20634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2449-D3B9-474C-B3CF-82F2F9BB2B10}" type="datetimeFigureOut">
              <a:rPr lang="fr-FR" smtClean="0"/>
              <a:pPr/>
              <a:t>08/11/2020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E884-9DD6-4C9B-8177-D296B20634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2449-D3B9-474C-B3CF-82F2F9BB2B10}" type="datetimeFigureOut">
              <a:rPr lang="fr-FR" smtClean="0"/>
              <a:pPr/>
              <a:t>08/11/2020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E884-9DD6-4C9B-8177-D296B20634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2449-D3B9-474C-B3CF-82F2F9BB2B10}" type="datetimeFigureOut">
              <a:rPr lang="fr-FR" smtClean="0"/>
              <a:pPr/>
              <a:t>08/11/2020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E884-9DD6-4C9B-8177-D296B20634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2449-D3B9-474C-B3CF-82F2F9BB2B10}" type="datetimeFigureOut">
              <a:rPr lang="fr-FR" smtClean="0"/>
              <a:pPr/>
              <a:t>08/11/2020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E884-9DD6-4C9B-8177-D296B20634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2449-D3B9-474C-B3CF-82F2F9BB2B10}" type="datetimeFigureOut">
              <a:rPr lang="fr-FR" smtClean="0"/>
              <a:pPr/>
              <a:t>08/11/2020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E884-9DD6-4C9B-8177-D296B20634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2449-D3B9-474C-B3CF-82F2F9BB2B10}" type="datetimeFigureOut">
              <a:rPr lang="fr-FR" smtClean="0"/>
              <a:pPr/>
              <a:t>08/11/2020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E884-9DD6-4C9B-8177-D296B20634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2449-D3B9-474C-B3CF-82F2F9BB2B10}" type="datetimeFigureOut">
              <a:rPr lang="fr-FR" smtClean="0"/>
              <a:pPr/>
              <a:t>08/11/2020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E884-9DD6-4C9B-8177-D296B20634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2449-D3B9-474C-B3CF-82F2F9BB2B10}" type="datetimeFigureOut">
              <a:rPr lang="fr-FR" smtClean="0"/>
              <a:pPr/>
              <a:t>08/11/2020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E884-9DD6-4C9B-8177-D296B20634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2449-D3B9-474C-B3CF-82F2F9BB2B10}" type="datetimeFigureOut">
              <a:rPr lang="fr-FR" smtClean="0"/>
              <a:pPr/>
              <a:t>08/11/2020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E884-9DD6-4C9B-8177-D296B20634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2449-D3B9-474C-B3CF-82F2F9BB2B10}" type="datetimeFigureOut">
              <a:rPr lang="fr-FR" smtClean="0"/>
              <a:pPr/>
              <a:t>08/11/2020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E884-9DD6-4C9B-8177-D296B20634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A2449-D3B9-474C-B3CF-82F2F9BB2B10}" type="datetimeFigureOut">
              <a:rPr lang="fr-FR" smtClean="0"/>
              <a:pPr/>
              <a:t>08/11/2020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DE884-9DD6-4C9B-8177-D296B206341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0.wav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1.wav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2.wav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3.wav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9.wav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85927"/>
            <a:ext cx="7772400" cy="181452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SMP5</a:t>
            </a:r>
            <a:br>
              <a:rPr lang="fr-FR" dirty="0" smtClean="0"/>
            </a:br>
            <a:r>
              <a:rPr lang="fr-FR" smtClean="0"/>
              <a:t>MECANIQUE ANALYTIQUE</a:t>
            </a:r>
            <a:br>
              <a:rPr lang="fr-FR" smtClean="0"/>
            </a:br>
            <a:r>
              <a:rPr lang="fr-FR" smtClean="0"/>
              <a:t> </a:t>
            </a:r>
            <a:r>
              <a:rPr lang="fr-FR" dirty="0" smtClean="0"/>
              <a:t>CHAPITRE 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78826"/>
            <a:ext cx="6400800" cy="1759974"/>
          </a:xfrm>
        </p:spPr>
        <p:txBody>
          <a:bodyPr/>
          <a:lstStyle/>
          <a:p>
            <a:r>
              <a:rPr lang="fr-FR" dirty="0" smtClean="0"/>
              <a:t>RAPPELS </a:t>
            </a:r>
          </a:p>
          <a:p>
            <a:r>
              <a:rPr lang="fr-FR" dirty="0" smtClean="0"/>
              <a:t>PARAMETRAGE ET LIAISONS.</a:t>
            </a:r>
            <a:endParaRPr lang="fr-FR" dirty="0"/>
          </a:p>
        </p:txBody>
      </p:sp>
      <p:pic>
        <p:nvPicPr>
          <p:cNvPr id="4" name="~PP1062.WAV">
            <a:hlinkClick r:id="" action="ppaction://media"/>
          </p:cNvPr>
          <p:cNvPicPr>
            <a:picLocks noRot="1" noChangeAspect="1"/>
          </p:cNvPicPr>
          <p:nvPr>
            <a:wavAudioFile r:embed="rId1" name="~PP1062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5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831850" y="508000"/>
          <a:ext cx="7480300" cy="5842000"/>
        </p:xfrm>
        <a:graphic>
          <a:graphicData uri="http://schemas.openxmlformats.org/presentationml/2006/ole">
            <p:oleObj spid="_x0000_s15362" name="Équation" r:id="rId4" imgW="7480080" imgH="5841720" progId="Equation.3">
              <p:embed/>
            </p:oleObj>
          </a:graphicData>
        </a:graphic>
      </p:graphicFrame>
      <p:pic>
        <p:nvPicPr>
          <p:cNvPr id="3" name="~PP3420.WAV">
            <a:hlinkClick r:id="" action="ppaction://media"/>
          </p:cNvPr>
          <p:cNvPicPr>
            <a:picLocks noRot="1" noChangeAspect="1"/>
          </p:cNvPicPr>
          <p:nvPr>
            <a:wavAudioFile r:embed="rId2" name="~PP3420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52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>
            <p:ph idx="1"/>
          </p:nvPr>
        </p:nvGraphicFramePr>
        <p:xfrm>
          <a:off x="428596" y="357166"/>
          <a:ext cx="8143932" cy="6215106"/>
        </p:xfrm>
        <a:graphic>
          <a:graphicData uri="http://schemas.openxmlformats.org/presentationml/2006/ole">
            <p:oleObj spid="_x0000_s53250" name="Équation" r:id="rId4" imgW="6946560" imgH="6629400" progId="Equation.3">
              <p:embed/>
            </p:oleObj>
          </a:graphicData>
        </a:graphic>
      </p:graphicFrame>
      <p:pic>
        <p:nvPicPr>
          <p:cNvPr id="4" name="~PP2267.WAV">
            <a:hlinkClick r:id="" action="ppaction://media"/>
          </p:cNvPr>
          <p:cNvPicPr>
            <a:picLocks noRot="1" noChangeAspect="1"/>
          </p:cNvPicPr>
          <p:nvPr>
            <a:wavAudioFile r:embed="rId2" name="~PP2267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25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>
            <p:ph idx="1"/>
          </p:nvPr>
        </p:nvGraphicFramePr>
        <p:xfrm>
          <a:off x="571473" y="500042"/>
          <a:ext cx="8215370" cy="6143668"/>
        </p:xfrm>
        <a:graphic>
          <a:graphicData uri="http://schemas.openxmlformats.org/presentationml/2006/ole">
            <p:oleObj spid="_x0000_s54274" name="Équation" r:id="rId4" imgW="6451560" imgH="6045120" progId="Equation.3">
              <p:embed/>
            </p:oleObj>
          </a:graphicData>
        </a:graphic>
      </p:graphicFrame>
      <p:pic>
        <p:nvPicPr>
          <p:cNvPr id="3" name="~PP707.WAV">
            <a:hlinkClick r:id="" action="ppaction://media"/>
          </p:cNvPr>
          <p:cNvPicPr>
            <a:picLocks noRot="1" noChangeAspect="1"/>
          </p:cNvPicPr>
          <p:nvPr>
            <a:wavAudioFile r:embed="rId2" name="~PP707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88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1185863" y="581025"/>
          <a:ext cx="6908800" cy="5715000"/>
        </p:xfrm>
        <a:graphic>
          <a:graphicData uri="http://schemas.openxmlformats.org/presentationml/2006/ole">
            <p:oleObj spid="_x0000_s56322" name="Équation" r:id="rId4" imgW="6908760" imgH="5715000" progId="Equation.3">
              <p:embed/>
            </p:oleObj>
          </a:graphicData>
        </a:graphic>
      </p:graphicFrame>
      <p:pic>
        <p:nvPicPr>
          <p:cNvPr id="3" name="~PP4064.WAV">
            <a:hlinkClick r:id="" action="ppaction://media"/>
          </p:cNvPr>
          <p:cNvPicPr>
            <a:picLocks noRot="1" noChangeAspect="1"/>
          </p:cNvPicPr>
          <p:nvPr>
            <a:wavAudioFile r:embed="rId2" name="~PP4064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48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28662" y="2143116"/>
            <a:ext cx="80902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*/  </a:t>
            </a:r>
            <a:r>
              <a:rPr lang="fr-FR" b="1" dirty="0" smtClean="0"/>
              <a:t>Les théorèmes généraux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s’appliquent à </a:t>
            </a:r>
            <a:r>
              <a:rPr lang="fr-FR" u="sng" dirty="0" smtClean="0"/>
              <a:t>chaque</a:t>
            </a:r>
            <a:r>
              <a:rPr lang="fr-FR" dirty="0" smtClean="0"/>
              <a:t> solide constituant le système étudié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 fournissent les équations permettant de calculer </a:t>
            </a:r>
            <a:r>
              <a:rPr lang="fr-FR" u="sng" dirty="0" smtClean="0"/>
              <a:t>toutes</a:t>
            </a:r>
            <a:r>
              <a:rPr lang="fr-FR" dirty="0" smtClean="0"/>
              <a:t> les inconnues du problème</a:t>
            </a:r>
          </a:p>
          <a:p>
            <a:r>
              <a:rPr lang="fr-FR" dirty="0" smtClean="0"/>
              <a:t>( forces et paramètres)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928662" y="4572008"/>
            <a:ext cx="7907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*/ La méthode des équations de Lagrange:</a:t>
            </a:r>
          </a:p>
          <a:p>
            <a:endParaRPr lang="fr-FR" b="1" dirty="0" smtClean="0"/>
          </a:p>
          <a:p>
            <a:pPr>
              <a:buFontTx/>
              <a:buChar char="-"/>
            </a:pPr>
            <a:r>
              <a:rPr lang="fr-FR" dirty="0" smtClean="0"/>
              <a:t>s’applique </a:t>
            </a:r>
            <a:r>
              <a:rPr lang="fr-FR" u="sng" dirty="0" smtClean="0"/>
              <a:t>une seule fois </a:t>
            </a:r>
            <a:r>
              <a:rPr lang="fr-FR" dirty="0" smtClean="0"/>
              <a:t>au système étudié 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- permet, dans certaines conditions, de </a:t>
            </a:r>
            <a:r>
              <a:rPr lang="fr-FR" u="sng" dirty="0" smtClean="0"/>
              <a:t>ne pas calculer </a:t>
            </a:r>
            <a:r>
              <a:rPr lang="fr-FR" dirty="0" smtClean="0"/>
              <a:t>certaines forces inconnues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42976" y="1000108"/>
            <a:ext cx="7534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On appelle système un ensemble de solides . Le système peut être déformable</a:t>
            </a:r>
            <a:endParaRPr lang="fr-FR" dirty="0"/>
          </a:p>
        </p:txBody>
      </p:sp>
      <p:pic>
        <p:nvPicPr>
          <p:cNvPr id="5" name="~PP2788.WAV">
            <a:hlinkClick r:id="" action="ppaction://media"/>
          </p:cNvPr>
          <p:cNvPicPr>
            <a:picLocks noRot="1" noChangeAspect="1"/>
          </p:cNvPicPr>
          <p:nvPr>
            <a:wavAudioFile r:embed="rId1" name="~PP2788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43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785813" y="522288"/>
          <a:ext cx="7786687" cy="5672137"/>
        </p:xfrm>
        <a:graphic>
          <a:graphicData uri="http://schemas.openxmlformats.org/presentationml/2006/ole">
            <p:oleObj spid="_x0000_s31746" name="Équation" r:id="rId4" imgW="7315200" imgH="5613120" progId="Equation.3">
              <p:embed/>
            </p:oleObj>
          </a:graphicData>
        </a:graphic>
      </p:graphicFrame>
      <p:pic>
        <p:nvPicPr>
          <p:cNvPr id="3" name="~PP963.WAV">
            <a:hlinkClick r:id="" action="ppaction://media"/>
          </p:cNvPr>
          <p:cNvPicPr>
            <a:picLocks noRot="1" noChangeAspect="1"/>
          </p:cNvPicPr>
          <p:nvPr>
            <a:wavAudioFile r:embed="rId2" name="~PP963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85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1117600" y="1898650"/>
          <a:ext cx="6908800" cy="3060700"/>
        </p:xfrm>
        <a:graphic>
          <a:graphicData uri="http://schemas.openxmlformats.org/presentationml/2006/ole">
            <p:oleObj spid="_x0000_s49154" name="Équation" r:id="rId4" imgW="6908760" imgH="3060360" progId="Equation.3">
              <p:embed/>
            </p:oleObj>
          </a:graphicData>
        </a:graphic>
      </p:graphicFrame>
      <p:pic>
        <p:nvPicPr>
          <p:cNvPr id="3" name="~PP2170.WAV">
            <a:hlinkClick r:id="" action="ppaction://media"/>
          </p:cNvPr>
          <p:cNvPicPr>
            <a:picLocks noRot="1" noChangeAspect="1"/>
          </p:cNvPicPr>
          <p:nvPr>
            <a:wavAudioFile r:embed="rId2" name="~PP2170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70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avec flèche 3"/>
          <p:cNvCxnSpPr/>
          <p:nvPr/>
        </p:nvCxnSpPr>
        <p:spPr>
          <a:xfrm flipV="1">
            <a:off x="1785918" y="4000504"/>
            <a:ext cx="250033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rot="5400000" flipH="1" flipV="1">
            <a:off x="607985" y="2963859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V="1">
            <a:off x="1714480" y="2714620"/>
            <a:ext cx="2500330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rot="16200000" flipV="1">
            <a:off x="214282" y="2571744"/>
            <a:ext cx="1928826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571868" y="357187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ψ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285852" y="2285992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ψ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214810" y="257174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500562" y="3786190"/>
            <a:ext cx="40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x0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785918" y="1714488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y0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71472" y="171448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714480" y="414338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42910" y="4143380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z0</a:t>
            </a:r>
            <a:endParaRPr lang="fr-FR" dirty="0"/>
          </a:p>
        </p:txBody>
      </p:sp>
      <p:sp>
        <p:nvSpPr>
          <p:cNvPr id="16" name="Ellipse 15"/>
          <p:cNvSpPr/>
          <p:nvPr/>
        </p:nvSpPr>
        <p:spPr>
          <a:xfrm>
            <a:off x="1142976" y="4500570"/>
            <a:ext cx="357190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4500562" y="378619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4214810" y="264318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1785918" y="171448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571472" y="178592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642910" y="421481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285852" y="435769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.</a:t>
            </a:r>
            <a:endParaRPr lang="fr-FR" dirty="0"/>
          </a:p>
        </p:txBody>
      </p:sp>
      <p:cxnSp>
        <p:nvCxnSpPr>
          <p:cNvPr id="23" name="Connecteur en arc 22"/>
          <p:cNvCxnSpPr/>
          <p:nvPr/>
        </p:nvCxnSpPr>
        <p:spPr>
          <a:xfrm rot="16200000" flipV="1">
            <a:off x="2678893" y="3607595"/>
            <a:ext cx="571504" cy="35719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rc 23"/>
          <p:cNvCxnSpPr/>
          <p:nvPr/>
        </p:nvCxnSpPr>
        <p:spPr>
          <a:xfrm rot="10800000" flipV="1">
            <a:off x="1214414" y="3000372"/>
            <a:ext cx="500066" cy="14287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642910" y="5429264"/>
            <a:ext cx="7740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Ψ</a:t>
            </a:r>
            <a:r>
              <a:rPr lang="fr-FR" dirty="0" smtClean="0"/>
              <a:t> repère à chaque instant la position du plan (P; v ,  z0) contenant l’axe P z</a:t>
            </a:r>
          </a:p>
          <a:p>
            <a:r>
              <a:rPr lang="fr-FR" dirty="0" smtClean="0"/>
              <a:t>autour duquel se fait la rotation propre.</a:t>
            </a:r>
            <a:endParaRPr lang="fr-FR" dirty="0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5572132" y="5500702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5286380" y="5500702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7572396" y="5500702"/>
            <a:ext cx="210647" cy="36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~PP2783.WAV">
            <a:hlinkClick r:id="" action="ppaction://media"/>
          </p:cNvPr>
          <p:cNvPicPr>
            <a:picLocks noRot="1" noChangeAspect="1"/>
          </p:cNvPicPr>
          <p:nvPr>
            <a:wavAudioFile r:embed="rId1" name="~PP2783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/>
          <p:cNvCxnSpPr/>
          <p:nvPr/>
        </p:nvCxnSpPr>
        <p:spPr>
          <a:xfrm flipV="1">
            <a:off x="1785918" y="4000504"/>
            <a:ext cx="250033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rot="5400000" flipH="1" flipV="1">
            <a:off x="607191" y="2964653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1714480" y="2714620"/>
            <a:ext cx="2500330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6200000" flipV="1">
            <a:off x="214282" y="2571744"/>
            <a:ext cx="1928826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571868" y="3571876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1285852" y="2285992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4214810" y="2571744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w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4500562" y="3786190"/>
            <a:ext cx="40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1785918" y="1714488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z0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571472" y="171448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1714480" y="414338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642910" y="414338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</a:t>
            </a:r>
            <a:endParaRPr lang="fr-FR" dirty="0"/>
          </a:p>
        </p:txBody>
      </p:sp>
      <p:sp>
        <p:nvSpPr>
          <p:cNvPr id="35" name="Ellipse 34"/>
          <p:cNvSpPr/>
          <p:nvPr/>
        </p:nvSpPr>
        <p:spPr>
          <a:xfrm>
            <a:off x="1142976" y="4500570"/>
            <a:ext cx="357190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4500562" y="378619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4214810" y="264318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1785918" y="171448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571472" y="178592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642910" y="421481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1285852" y="435769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.</a:t>
            </a:r>
            <a:endParaRPr lang="fr-FR" dirty="0"/>
          </a:p>
        </p:txBody>
      </p:sp>
      <p:cxnSp>
        <p:nvCxnSpPr>
          <p:cNvPr id="23" name="Connecteur en arc 22"/>
          <p:cNvCxnSpPr/>
          <p:nvPr/>
        </p:nvCxnSpPr>
        <p:spPr>
          <a:xfrm rot="10800000">
            <a:off x="2714612" y="3571876"/>
            <a:ext cx="642942" cy="42862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rc 24"/>
          <p:cNvCxnSpPr/>
          <p:nvPr/>
        </p:nvCxnSpPr>
        <p:spPr>
          <a:xfrm rot="10800000" flipV="1">
            <a:off x="1142976" y="2857496"/>
            <a:ext cx="500066" cy="21431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 flipH="1">
            <a:off x="6233794" y="3357562"/>
            <a:ext cx="169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NUTATION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1214414" y="5643578"/>
            <a:ext cx="7057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</a:t>
            </a:r>
            <a:r>
              <a:rPr lang="fr-FR" dirty="0" smtClean="0"/>
              <a:t> repère à chaque instant la position de l’axe P z dans le plan (P; v ,     z0) </a:t>
            </a:r>
          </a:p>
          <a:p>
            <a:endParaRPr lang="fr-FR" dirty="0" smtClean="0"/>
          </a:p>
          <a:p>
            <a:endParaRPr lang="fr-FR" dirty="0"/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5715008" y="571501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7358082" y="5715016"/>
            <a:ext cx="2857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7715272" y="564357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~PP4076.WAV">
            <a:hlinkClick r:id="" action="ppaction://media"/>
          </p:cNvPr>
          <p:cNvPicPr>
            <a:picLocks noRot="1" noChangeAspect="1"/>
          </p:cNvPicPr>
          <p:nvPr>
            <a:wavAudioFile r:embed="rId1" name="~PP4076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8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/>
          <p:cNvCxnSpPr/>
          <p:nvPr/>
        </p:nvCxnSpPr>
        <p:spPr>
          <a:xfrm flipV="1">
            <a:off x="1785918" y="4000504"/>
            <a:ext cx="250033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rot="5400000" flipH="1" flipV="1">
            <a:off x="607191" y="2964653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1714480" y="2714620"/>
            <a:ext cx="2500330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6200000" flipV="1">
            <a:off x="214282" y="2571744"/>
            <a:ext cx="1928826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571868" y="357187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ϕ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1285852" y="2285992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ϕ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4214810" y="257174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4500562" y="3786190"/>
            <a:ext cx="40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1785918" y="171448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w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571472" y="171448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1714480" y="414338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642910" y="414338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z</a:t>
            </a:r>
            <a:endParaRPr lang="fr-FR" dirty="0"/>
          </a:p>
        </p:txBody>
      </p:sp>
      <p:sp>
        <p:nvSpPr>
          <p:cNvPr id="35" name="Ellipse 34"/>
          <p:cNvSpPr/>
          <p:nvPr/>
        </p:nvSpPr>
        <p:spPr>
          <a:xfrm>
            <a:off x="1142976" y="4500570"/>
            <a:ext cx="357190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4500562" y="378619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4214810" y="264318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1785918" y="171448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571472" y="178592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642910" y="421481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1285852" y="435769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.</a:t>
            </a:r>
            <a:endParaRPr lang="fr-FR" dirty="0"/>
          </a:p>
        </p:txBody>
      </p:sp>
      <p:cxnSp>
        <p:nvCxnSpPr>
          <p:cNvPr id="23" name="Connecteur en arc 22"/>
          <p:cNvCxnSpPr/>
          <p:nvPr/>
        </p:nvCxnSpPr>
        <p:spPr>
          <a:xfrm rot="10800000">
            <a:off x="2643174" y="3571876"/>
            <a:ext cx="571504" cy="42862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rc 24"/>
          <p:cNvCxnSpPr/>
          <p:nvPr/>
        </p:nvCxnSpPr>
        <p:spPr>
          <a:xfrm rot="10800000" flipV="1">
            <a:off x="1214414" y="3000372"/>
            <a:ext cx="500066" cy="21431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4143372" y="5357826"/>
            <a:ext cx="2042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ROTATION  PROPRE </a:t>
            </a:r>
            <a:endParaRPr lang="fr-FR" dirty="0"/>
          </a:p>
        </p:txBody>
      </p:sp>
      <p:pic>
        <p:nvPicPr>
          <p:cNvPr id="26" name="~PP2390.WAV">
            <a:hlinkClick r:id="" action="ppaction://media"/>
          </p:cNvPr>
          <p:cNvPicPr>
            <a:picLocks noRot="1" noChangeAspect="1"/>
          </p:cNvPicPr>
          <p:nvPr>
            <a:wavAudioFile r:embed="rId1" name="~PP2390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8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928670"/>
            <a:ext cx="7572428" cy="4429156"/>
          </a:xfrm>
        </p:spPr>
        <p:txBody>
          <a:bodyPr/>
          <a:lstStyle/>
          <a:p>
            <a:endParaRPr lang="fr-FR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8597" y="857232"/>
          <a:ext cx="7572427" cy="5214974"/>
        </p:xfrm>
        <a:graphic>
          <a:graphicData uri="http://schemas.openxmlformats.org/presentationml/2006/ole">
            <p:oleObj spid="_x0000_s1026" name="Équation" r:id="rId4" imgW="5956200" imgH="5460840" progId="Equation.3">
              <p:embed/>
            </p:oleObj>
          </a:graphicData>
        </a:graphic>
      </p:graphicFrame>
      <p:pic>
        <p:nvPicPr>
          <p:cNvPr id="4" name="~PP2167.WAV">
            <a:hlinkClick r:id="" action="ppaction://media"/>
          </p:cNvPr>
          <p:cNvPicPr>
            <a:picLocks noRot="1" noChangeAspect="1"/>
          </p:cNvPicPr>
          <p:nvPr>
            <a:wavAudioFile r:embed="rId2" name="~PP2167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10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5298" name="Équation" r:id="rId4" imgW="7226280" imgH="5333760" progId="Equation.3">
              <p:embed/>
            </p:oleObj>
          </a:graphicData>
        </a:graphic>
      </p:graphicFrame>
      <p:pic>
        <p:nvPicPr>
          <p:cNvPr id="3" name="~PP1400.WAV">
            <a:hlinkClick r:id="" action="ppaction://media"/>
          </p:cNvPr>
          <p:cNvPicPr>
            <a:picLocks noRot="1" noChangeAspect="1"/>
          </p:cNvPicPr>
          <p:nvPr>
            <a:wavAudioFile r:embed="rId2" name="~PP1400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91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157</Words>
  <Application>Microsoft Office PowerPoint</Application>
  <PresentationFormat>Affichage à l'écran (4:3)</PresentationFormat>
  <Paragraphs>47</Paragraphs>
  <Slides>13</Slides>
  <Notes>0</Notes>
  <HiddenSlides>0</HiddenSlides>
  <MMClips>13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Thème Office</vt:lpstr>
      <vt:lpstr>Équation</vt:lpstr>
      <vt:lpstr>SMP5 MECANIQUE ANALYTIQUE  CHAPITRE I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I</dc:title>
  <dc:creator>Acer</dc:creator>
  <cp:lastModifiedBy>Acer</cp:lastModifiedBy>
  <cp:revision>136</cp:revision>
  <dcterms:created xsi:type="dcterms:W3CDTF">2020-07-15T12:22:52Z</dcterms:created>
  <dcterms:modified xsi:type="dcterms:W3CDTF">2020-11-08T09:32:10Z</dcterms:modified>
</cp:coreProperties>
</file>