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78879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A9E9-D07A-4D6E-9227-30A80D4D4C1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4DBF3-027D-44BB-847E-AF015D6102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DBF3-027D-44BB-847E-AF015D61022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2547-7023-4AC9-958E-5E5471A323F2}" type="datetimeFigureOut">
              <a:rPr lang="fr-FR" smtClean="0"/>
              <a:pPr/>
              <a:t>14/11/2020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5E0A-F2FA-4084-82D3-6C61EDF39E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3.wav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8.bin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1857364"/>
            <a:ext cx="7772400" cy="4000527"/>
          </a:xfrm>
        </p:spPr>
        <p:txBody>
          <a:bodyPr>
            <a:norm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SMP5</a:t>
            </a:r>
            <a:br>
              <a:rPr lang="fr-FR" sz="3200" dirty="0" smtClean="0"/>
            </a:br>
            <a:r>
              <a:rPr lang="fr-FR" sz="3200" dirty="0" smtClean="0"/>
              <a:t>MECANIQUE ANALYTIQUE</a:t>
            </a:r>
            <a:br>
              <a:rPr lang="fr-FR" sz="3200" dirty="0" smtClean="0"/>
            </a:br>
            <a:r>
              <a:rPr lang="fr-FR" sz="3200" dirty="0" smtClean="0"/>
              <a:t>CHAPITRE II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143008"/>
          </a:xfrm>
        </p:spPr>
        <p:txBody>
          <a:bodyPr>
            <a:normAutofit/>
          </a:bodyPr>
          <a:lstStyle/>
          <a:p>
            <a:r>
              <a:rPr lang="fr-FR" b="1" dirty="0" smtClean="0"/>
              <a:t>VITESSES REELLES - VITESSES VIRTUELLES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~PP2768.WAV">
            <a:hlinkClick r:id="" action="ppaction://media"/>
          </p:cNvPr>
          <p:cNvPicPr>
            <a:picLocks noRot="1" noChangeAspect="1"/>
          </p:cNvPicPr>
          <p:nvPr>
            <a:wavAudioFile r:embed="rId1" name="~PP276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642918"/>
          <a:ext cx="8929718" cy="4000528"/>
        </p:xfrm>
        <a:graphic>
          <a:graphicData uri="http://schemas.openxmlformats.org/presentationml/2006/ole">
            <p:oleObj spid="_x0000_s21508" name="Équation" r:id="rId4" imgW="6311880" imgH="2616120" progId="Equation.3">
              <p:embed/>
            </p:oleObj>
          </a:graphicData>
        </a:graphic>
      </p:graphicFrame>
      <p:pic>
        <p:nvPicPr>
          <p:cNvPr id="4" name="~PP917.WAV">
            <a:hlinkClick r:id="" action="ppaction://media"/>
          </p:cNvPr>
          <p:cNvPicPr>
            <a:picLocks noRot="1" noChangeAspect="1"/>
          </p:cNvPicPr>
          <p:nvPr>
            <a:wavAudioFile r:embed="rId2" name="~PP91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0" y="285728"/>
          <a:ext cx="8786874" cy="6572272"/>
        </p:xfrm>
        <a:graphic>
          <a:graphicData uri="http://schemas.openxmlformats.org/presentationml/2006/ole">
            <p:oleObj spid="_x0000_s22532" name="Équation" r:id="rId4" imgW="5816520" imgH="4140000" progId="Equation.3">
              <p:embed/>
            </p:oleObj>
          </a:graphicData>
        </a:graphic>
      </p:graphicFrame>
      <p:pic>
        <p:nvPicPr>
          <p:cNvPr id="3" name="~PP1257.WAV">
            <a:hlinkClick r:id="" action="ppaction://media"/>
          </p:cNvPr>
          <p:cNvPicPr>
            <a:picLocks noRot="1" noChangeAspect="1"/>
          </p:cNvPicPr>
          <p:nvPr>
            <a:wavAudioFile r:embed="rId2" name="~PP125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0" y="428604"/>
          <a:ext cx="8858312" cy="6072230"/>
        </p:xfrm>
        <a:graphic>
          <a:graphicData uri="http://schemas.openxmlformats.org/presentationml/2006/ole">
            <p:oleObj spid="_x0000_s23558" name="Équation" r:id="rId4" imgW="6349680" imgH="4381200" progId="Equation.3">
              <p:embed/>
            </p:oleObj>
          </a:graphicData>
        </a:graphic>
      </p:graphicFrame>
      <p:pic>
        <p:nvPicPr>
          <p:cNvPr id="3" name="~PP940.WAV">
            <a:hlinkClick r:id="" action="ppaction://media"/>
          </p:cNvPr>
          <p:cNvPicPr>
            <a:picLocks noRot="1" noChangeAspect="1"/>
          </p:cNvPicPr>
          <p:nvPr>
            <a:wavAudioFile r:embed="rId2" name="~PP94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4282" y="214290"/>
          <a:ext cx="8643998" cy="4214842"/>
        </p:xfrm>
        <a:graphic>
          <a:graphicData uri="http://schemas.openxmlformats.org/presentationml/2006/ole">
            <p:oleObj spid="_x0000_s24581" name="Équation" r:id="rId4" imgW="7403760" imgH="3809880" progId="Equation.3">
              <p:embed/>
            </p:oleObj>
          </a:graphicData>
        </a:graphic>
      </p:graphicFrame>
      <p:pic>
        <p:nvPicPr>
          <p:cNvPr id="3" name="~PP260.WAV">
            <a:hlinkClick r:id="" action="ppaction://media"/>
          </p:cNvPr>
          <p:cNvPicPr>
            <a:picLocks noRot="1" noChangeAspect="1"/>
          </p:cNvPicPr>
          <p:nvPr>
            <a:wavAudioFile r:embed="rId2" name="~PP26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328614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I-Champ des vitesses réelles.</a:t>
            </a:r>
            <a:br>
              <a:rPr lang="fr-FR" dirty="0" smtClean="0"/>
            </a:br>
            <a:r>
              <a:rPr lang="fr-FR" sz="2200" dirty="0" smtClean="0"/>
              <a:t>Soit un système ( ∑ ) ayant n paramètres qi principaux par rapport à R. Pour toute particule P de ( ∑ ) on définit le vecteur position par la donnée du champ: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/>
              <a:t>IL s agit d’une fonction de ( n+1) variables indépendantes qi et t supposée de classe </a:t>
            </a:r>
            <a:r>
              <a:rPr lang="fr-FR" sz="2200" dirty="0" smtClean="0">
                <a:latin typeface="Lucida Sans" pitchFamily="34" charset="0"/>
                <a:ea typeface="Cambria Math" pitchFamily="18" charset="0"/>
                <a:cs typeface="Arabic Typesetting" pitchFamily="66" charset="-78"/>
              </a:rPr>
              <a:t>C2</a:t>
            </a: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> au moins.</a:t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>Le champ des vitesses réelles par rapport à R est défini par:</a:t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>
                <a:latin typeface="+mn-lt"/>
                <a:ea typeface="Cambria Math" pitchFamily="18" charset="0"/>
                <a:cs typeface="Arabic Typesetting" pitchFamily="66" charset="-78"/>
              </a:rPr>
            </a:br>
            <a: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  <a:t/>
            </a:r>
            <a:br>
              <a:rPr lang="fr-FR" sz="2200" dirty="0" smtClean="0">
                <a:latin typeface="+mn-lt"/>
                <a:ea typeface="Cambria Math" pitchFamily="18" charset="0"/>
                <a:cs typeface="Arabic Typesetting" pitchFamily="66" charset="-78"/>
              </a:rPr>
            </a:br>
            <a:endParaRPr lang="fr-FR" sz="2200" dirty="0">
              <a:latin typeface="+mn-lt"/>
              <a:ea typeface="Cambria Math" pitchFamily="18" charset="0"/>
              <a:cs typeface="Arabic Typesetting" pitchFamily="66" charset="-78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71513" y="4572000"/>
          <a:ext cx="7658100" cy="957263"/>
        </p:xfrm>
        <a:graphic>
          <a:graphicData uri="http://schemas.openxmlformats.org/presentationml/2006/ole">
            <p:oleObj spid="_x0000_s2054" name="Équation" r:id="rId4" imgW="3416040" imgH="4572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472" y="4429132"/>
            <a:ext cx="74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soit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85720" y="571501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IL s agit d’une fonction de (2 n+1) variables indépendantes qi ,leurs dérivées  et  t supposée de classe </a:t>
            </a:r>
            <a:r>
              <a:rPr lang="fr-FR" dirty="0" smtClean="0">
                <a:latin typeface="Lucida Sans" pitchFamily="34" charset="0"/>
                <a:ea typeface="Cambria Math" pitchFamily="18" charset="0"/>
                <a:cs typeface="Arabic Typesetting" pitchFamily="66" charset="-78"/>
              </a:rPr>
              <a:t>C1</a:t>
            </a:r>
            <a:r>
              <a:rPr lang="fr-FR" dirty="0" smtClean="0">
                <a:ea typeface="Cambria Math" pitchFamily="18" charset="0"/>
                <a:cs typeface="Arabic Typesetting" pitchFamily="66" charset="-78"/>
              </a:rPr>
              <a:t> au moins.</a:t>
            </a:r>
            <a:br>
              <a:rPr lang="fr-FR" dirty="0" smtClean="0">
                <a:ea typeface="Cambria Math" pitchFamily="18" charset="0"/>
                <a:cs typeface="Arabic Typesetting" pitchFamily="66" charset="-78"/>
              </a:rPr>
            </a:br>
            <a:r>
              <a:rPr lang="fr-FR" dirty="0" smtClean="0">
                <a:ea typeface="Cambria Math" pitchFamily="18" charset="0"/>
                <a:cs typeface="Arabic Typesetting" pitchFamily="66" charset="-78"/>
              </a:rPr>
              <a:t> </a:t>
            </a:r>
            <a:endParaRPr lang="fr-FR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60400" y="3214688"/>
          <a:ext cx="8401050" cy="812800"/>
        </p:xfrm>
        <a:graphic>
          <a:graphicData uri="http://schemas.openxmlformats.org/presentationml/2006/ole">
            <p:oleObj spid="_x0000_s2056" name="Équation" r:id="rId5" imgW="4762440" imgH="45720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571604" y="1428736"/>
          <a:ext cx="5715040" cy="571504"/>
        </p:xfrm>
        <a:graphic>
          <a:graphicData uri="http://schemas.openxmlformats.org/presentationml/2006/ole">
            <p:oleObj spid="_x0000_s2058" name="Équation" r:id="rId6" imgW="2755800" imgH="24120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489450" y="3270250"/>
          <a:ext cx="165100" cy="317500"/>
        </p:xfrm>
        <a:graphic>
          <a:graphicData uri="http://schemas.openxmlformats.org/presentationml/2006/ole">
            <p:oleObj spid="_x0000_s2059" name="Équation" r:id="rId7" imgW="164880" imgH="317160" progId="Equation.3">
              <p:embed/>
            </p:oleObj>
          </a:graphicData>
        </a:graphic>
      </p:graphicFrame>
      <p:pic>
        <p:nvPicPr>
          <p:cNvPr id="9" name="~PP2245.WAV">
            <a:hlinkClick r:id="" action="ppaction://media"/>
          </p:cNvPr>
          <p:cNvPicPr>
            <a:picLocks noRot="1" noChangeAspect="1"/>
          </p:cNvPicPr>
          <p:nvPr>
            <a:wavAudioFile r:embed="rId2" name="~PP2245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000" u="sng" dirty="0" smtClean="0"/>
              <a:t>Propriété 1</a:t>
            </a:r>
            <a:r>
              <a:rPr lang="fr-FR" sz="1800" dirty="0" smtClean="0"/>
              <a:t>:  </a:t>
            </a:r>
            <a:endParaRPr lang="fr-FR" sz="18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43108" y="500042"/>
          <a:ext cx="6715172" cy="857256"/>
        </p:xfrm>
        <a:graphic>
          <a:graphicData uri="http://schemas.openxmlformats.org/presentationml/2006/ole">
            <p:oleObj spid="_x0000_s16386" name="Équation" r:id="rId4" imgW="2755800" imgH="53316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28596" y="178592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Propriété 2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14546" y="1571612"/>
          <a:ext cx="6143668" cy="857256"/>
        </p:xfrm>
        <a:graphic>
          <a:graphicData uri="http://schemas.openxmlformats.org/presentationml/2006/ole">
            <p:oleObj spid="_x0000_s16387" name="Équation" r:id="rId5" imgW="2705040" imgH="457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 rot="10800000" flipV="1">
            <a:off x="477015" y="5176417"/>
            <a:ext cx="7919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Remarque: </a:t>
            </a:r>
            <a:r>
              <a:rPr lang="fr-FR" dirty="0" smtClean="0"/>
              <a:t> Si toutes les liaisons principales sont indépendantes du temps  alors:</a:t>
            </a:r>
            <a:endParaRPr lang="fr-FR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214546" y="5643578"/>
          <a:ext cx="4000528" cy="714380"/>
        </p:xfrm>
        <a:graphic>
          <a:graphicData uri="http://schemas.openxmlformats.org/presentationml/2006/ole">
            <p:oleObj spid="_x0000_s16388" name="Équation" r:id="rId6" imgW="1358640" imgH="41904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00034" y="2500306"/>
            <a:ext cx="238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effet; pour chaque i:</a:t>
            </a:r>
            <a:endParaRPr lang="fr-FR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85720" y="2928934"/>
          <a:ext cx="8572560" cy="2571768"/>
        </p:xfrm>
        <a:graphic>
          <a:graphicData uri="http://schemas.openxmlformats.org/presentationml/2006/ole">
            <p:oleObj spid="_x0000_s16390" name="Équation" r:id="rId7" imgW="4584600" imgH="1714320" progId="Equation.3">
              <p:embed/>
            </p:oleObj>
          </a:graphicData>
        </a:graphic>
      </p:graphicFrame>
      <p:pic>
        <p:nvPicPr>
          <p:cNvPr id="10" name="~PP2210.WAV">
            <a:hlinkClick r:id="" action="ppaction://media"/>
          </p:cNvPr>
          <p:cNvPicPr>
            <a:picLocks noRot="1" noChangeAspect="1"/>
          </p:cNvPicPr>
          <p:nvPr>
            <a:wavAudioFile r:embed="rId2" name="~PP2210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428596" y="357166"/>
            <a:ext cx="8501122" cy="714356"/>
          </a:xfrm>
        </p:spPr>
        <p:txBody>
          <a:bodyPr>
            <a:noAutofit/>
          </a:bodyPr>
          <a:lstStyle/>
          <a:p>
            <a:pPr algn="l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II-Energie cinétique et paramètres principaux.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14282" y="1071546"/>
          <a:ext cx="8572560" cy="5357850"/>
        </p:xfrm>
        <a:graphic>
          <a:graphicData uri="http://schemas.openxmlformats.org/presentationml/2006/ole">
            <p:oleObj spid="_x0000_s17415" name="Équation" r:id="rId4" imgW="5854680" imgH="3530520" progId="Equation.3">
              <p:embed/>
            </p:oleObj>
          </a:graphicData>
        </a:graphic>
      </p:graphicFrame>
      <p:pic>
        <p:nvPicPr>
          <p:cNvPr id="4" name="~PP1750.WAV">
            <a:hlinkClick r:id="" action="ppaction://media"/>
          </p:cNvPr>
          <p:cNvPicPr>
            <a:picLocks noRot="1" noChangeAspect="1"/>
          </p:cNvPicPr>
          <p:nvPr>
            <a:wavAudioFile r:embed="rId2" name="~PP175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>
                <a:latin typeface="+mn-lt"/>
              </a:rPr>
              <a:t>En posant:</a:t>
            </a:r>
            <a:br>
              <a:rPr lang="fr-FR" sz="1800" dirty="0" smtClean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000100" y="785794"/>
          <a:ext cx="6429420" cy="755652"/>
        </p:xfrm>
        <a:graphic>
          <a:graphicData uri="http://schemas.openxmlformats.org/presentationml/2006/ole">
            <p:oleObj spid="_x0000_s18435" name="Équation" r:id="rId4" imgW="5397480" imgH="4698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 rot="10800000" flipH="1" flipV="1">
            <a:off x="571473" y="1785926"/>
            <a:ext cx="341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obtient:</a:t>
            </a:r>
            <a:endParaRPr lang="fr-FR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28564" y="2256503"/>
          <a:ext cx="8715436" cy="1458249"/>
        </p:xfrm>
        <a:graphic>
          <a:graphicData uri="http://schemas.openxmlformats.org/presentationml/2006/ole">
            <p:oleObj spid="_x0000_s18436" name="Équation" r:id="rId5" imgW="3517560" imgH="76176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 rot="10800000" flipV="1">
            <a:off x="428593" y="3673015"/>
            <a:ext cx="8286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/>
              <a:t>Remarque</a:t>
            </a:r>
            <a:r>
              <a:rPr lang="fr-FR" sz="2000" dirty="0" smtClean="0"/>
              <a:t> : Si toutes les liaisons principales sont indépendantes du temps, alors:</a:t>
            </a:r>
            <a:endParaRPr lang="fr-FR" sz="2000" dirty="0"/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571472" y="4572008"/>
          <a:ext cx="7715304" cy="1285884"/>
        </p:xfrm>
        <a:graphic>
          <a:graphicData uri="http://schemas.openxmlformats.org/presentationml/2006/ole">
            <p:oleObj spid="_x0000_s18445" name="Équation" r:id="rId6" imgW="4724280" imgH="761760" progId="Equation.3">
              <p:embed/>
            </p:oleObj>
          </a:graphicData>
        </a:graphic>
      </p:graphicFrame>
      <p:pic>
        <p:nvPicPr>
          <p:cNvPr id="8" name="~PP603.WAV">
            <a:hlinkClick r:id="" action="ppaction://media"/>
          </p:cNvPr>
          <p:cNvPicPr>
            <a:picLocks noRot="1" noChangeAspect="1"/>
          </p:cNvPicPr>
          <p:nvPr>
            <a:wavAudioFile r:embed="rId2" name="~PP603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4282" y="285728"/>
          <a:ext cx="8429684" cy="1714512"/>
        </p:xfrm>
        <a:graphic>
          <a:graphicData uri="http://schemas.openxmlformats.org/presentationml/2006/ole">
            <p:oleObj spid="_x0000_s26626" name="Équation" r:id="rId4" imgW="6172200" imgH="17906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0" y="2071678"/>
          <a:ext cx="9144000" cy="4786322"/>
        </p:xfrm>
        <a:graphic>
          <a:graphicData uri="http://schemas.openxmlformats.org/presentationml/2006/ole">
            <p:oleObj spid="_x0000_s26627" name="Équation" r:id="rId5" imgW="6083280" imgH="3352680" progId="Equation.3">
              <p:embed/>
            </p:oleObj>
          </a:graphicData>
        </a:graphic>
      </p:graphicFrame>
      <p:pic>
        <p:nvPicPr>
          <p:cNvPr id="4" name="~PP2286.WAV">
            <a:hlinkClick r:id="" action="ppaction://media"/>
          </p:cNvPr>
          <p:cNvPicPr>
            <a:picLocks noRot="1" noChangeAspect="1"/>
          </p:cNvPicPr>
          <p:nvPr>
            <a:wavAudioFile r:embed="rId2" name="~PP2286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0" y="357166"/>
          <a:ext cx="9144000" cy="1643074"/>
        </p:xfrm>
        <a:graphic>
          <a:graphicData uri="http://schemas.openxmlformats.org/presentationml/2006/ole">
            <p:oleObj spid="_x0000_s25609" name="Équation" r:id="rId5" imgW="6502320" imgH="1193760" progId="Equation.3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0" y="1785926"/>
          <a:ext cx="9144000" cy="4838700"/>
        </p:xfrm>
        <a:graphic>
          <a:graphicData uri="http://schemas.openxmlformats.org/presentationml/2006/ole">
            <p:oleObj spid="_x0000_s25610" name="Équation" r:id="rId6" imgW="7759440" imgH="4114800" progId="Equation.3">
              <p:embed/>
            </p:oleObj>
          </a:graphicData>
        </a:graphic>
      </p:graphicFrame>
      <p:pic>
        <p:nvPicPr>
          <p:cNvPr id="4" name="~PP399.WAV">
            <a:hlinkClick r:id="" action="ppaction://media"/>
          </p:cNvPr>
          <p:cNvPicPr>
            <a:picLocks noRot="1" noChangeAspect="1"/>
          </p:cNvPicPr>
          <p:nvPr>
            <a:wavAudioFile r:embed="rId2" name="~PP399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8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III-Champ de vitesses virtuelles:</a:t>
            </a:r>
            <a:endParaRPr lang="fr-FR" sz="4000" dirty="0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14313" y="782638"/>
          <a:ext cx="8643937" cy="5294312"/>
        </p:xfrm>
        <a:graphic>
          <a:graphicData uri="http://schemas.openxmlformats.org/presentationml/2006/ole">
            <p:oleObj spid="_x0000_s19464" name="Équation" r:id="rId4" imgW="6159240" imgH="3873240" progId="Equation.3">
              <p:embed/>
            </p:oleObj>
          </a:graphicData>
        </a:graphic>
      </p:graphicFrame>
      <p:pic>
        <p:nvPicPr>
          <p:cNvPr id="4" name="~PP2568.WAV">
            <a:hlinkClick r:id="" action="ppaction://media"/>
          </p:cNvPr>
          <p:cNvPicPr>
            <a:picLocks noRot="1" noChangeAspect="1"/>
          </p:cNvPicPr>
          <p:nvPr>
            <a:wavAudioFile r:embed="rId2" name="~PP256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785794"/>
          <a:ext cx="9144000" cy="6072206"/>
        </p:xfrm>
        <a:graphic>
          <a:graphicData uri="http://schemas.openxmlformats.org/presentationml/2006/ole">
            <p:oleObj spid="_x0000_s20487" name="Équation" r:id="rId4" imgW="5321160" imgH="3479760" progId="Equation.3">
              <p:embed/>
            </p:oleObj>
          </a:graphicData>
        </a:graphic>
      </p:graphicFrame>
      <p:pic>
        <p:nvPicPr>
          <p:cNvPr id="4" name="~PP2798.WAV">
            <a:hlinkClick r:id="" action="ppaction://media"/>
          </p:cNvPr>
          <p:cNvPicPr>
            <a:picLocks noRot="1" noChangeAspect="1"/>
          </p:cNvPicPr>
          <p:nvPr>
            <a:wavAudioFile r:embed="rId2" name="~PP279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84</Words>
  <Application>Microsoft Office PowerPoint</Application>
  <PresentationFormat>Affichage à l'écran (4:3)</PresentationFormat>
  <Paragraphs>15</Paragraphs>
  <Slides>13</Slides>
  <Notes>1</Notes>
  <HiddenSlides>0</HiddenSlides>
  <MMClips>13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Équation</vt:lpstr>
      <vt:lpstr> SMP5 MECANIQUE ANALYTIQUE CHAPITRE II</vt:lpstr>
      <vt:lpstr>    I-Champ des vitesses réelles. Soit un système ( ∑ ) ayant n paramètres qi principaux par rapport à R. Pour toute particule P de ( ∑ ) on définit le vecteur position par la donnée du champ:   IL s agit d’une fonction de ( n+1) variables indépendantes qi et t supposée de classe C2 au moins. Le champ des vitesses réelles par rapport à R est défini par:          </vt:lpstr>
      <vt:lpstr>Propriété 1:  </vt:lpstr>
      <vt:lpstr>   II-Energie cinétique et paramètres principaux.    </vt:lpstr>
      <vt:lpstr>En posant: </vt:lpstr>
      <vt:lpstr>Diapositive 6</vt:lpstr>
      <vt:lpstr>Diapositive 7</vt:lpstr>
      <vt:lpstr>III-Champ de vitesses virtuelles: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</dc:title>
  <dc:creator>Acer</dc:creator>
  <cp:lastModifiedBy>Acer</cp:lastModifiedBy>
  <cp:revision>90</cp:revision>
  <dcterms:created xsi:type="dcterms:W3CDTF">2020-06-17T12:42:21Z</dcterms:created>
  <dcterms:modified xsi:type="dcterms:W3CDTF">2020-11-14T12:41:23Z</dcterms:modified>
</cp:coreProperties>
</file>