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8879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ADB2-79D6-454A-B798-B17D45E1880C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2943-262B-40B8-A97A-1331B7A9C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SMP5</a:t>
            </a:r>
            <a:br>
              <a:rPr lang="fr-FR" dirty="0" smtClean="0"/>
            </a:br>
            <a:r>
              <a:rPr lang="fr-FR" dirty="0" smtClean="0"/>
              <a:t>MECANIQUE ANALYTIQUE</a:t>
            </a:r>
            <a:br>
              <a:rPr lang="fr-FR" dirty="0" smtClean="0"/>
            </a:br>
            <a:r>
              <a:rPr lang="fr-FR" dirty="0" smtClean="0"/>
              <a:t>CHAPITRE III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PUISSANCES REELLES-PUISSANCES VIRTUELLES.</a:t>
            </a:r>
            <a:endParaRPr lang="fr-FR" dirty="0"/>
          </a:p>
        </p:txBody>
      </p:sp>
      <p:pic>
        <p:nvPicPr>
          <p:cNvPr id="5" name="~PP3993.WAV">
            <a:hlinkClick r:id="" action="ppaction://media"/>
          </p:cNvPr>
          <p:cNvPicPr>
            <a:picLocks noRot="1" noChangeAspect="1"/>
          </p:cNvPicPr>
          <p:nvPr>
            <a:wavAudioFile r:embed="rId1" name="~PP399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*/Energie potentielle élastique:</a:t>
            </a:r>
          </a:p>
          <a:p>
            <a:pPr>
              <a:buNone/>
            </a:pPr>
            <a:endParaRPr lang="fr-FR" sz="2000" dirty="0" smtClean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 flipV="1">
          <a:off x="4489450" y="3286124"/>
          <a:ext cx="165100" cy="60326"/>
        </p:xfrm>
        <a:graphic>
          <a:graphicData uri="http://schemas.openxmlformats.org/presentationml/2006/ole">
            <p:oleObj spid="_x0000_s22531" name="Équation" r:id="rId4" imgW="164880" imgH="16488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85720" y="1428736"/>
          <a:ext cx="8072494" cy="4714908"/>
        </p:xfrm>
        <a:graphic>
          <a:graphicData uri="http://schemas.openxmlformats.org/presentationml/2006/ole">
            <p:oleObj spid="_x0000_s22534" name="Équation" r:id="rId5" imgW="7607160" imgH="4419360" progId="Equation.3">
              <p:embed/>
            </p:oleObj>
          </a:graphicData>
        </a:graphic>
      </p:graphicFrame>
      <p:pic>
        <p:nvPicPr>
          <p:cNvPr id="5" name="~PP3477.WAV">
            <a:hlinkClick r:id="" action="ppaction://media"/>
          </p:cNvPr>
          <p:cNvPicPr>
            <a:picLocks noRot="1" noChangeAspect="1"/>
          </p:cNvPicPr>
          <p:nvPr>
            <a:wavAudioFile r:embed="rId2" name="~PP3477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64371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IV-SYSTEMES CONSERVATIFS.</a:t>
            </a:r>
          </a:p>
          <a:p>
            <a:pPr>
              <a:buNone/>
            </a:pPr>
            <a:r>
              <a:rPr lang="fr-FR" sz="1600" dirty="0" smtClean="0"/>
              <a:t>*/ Si pour un système ( ∑) par rapport à R</a:t>
            </a:r>
          </a:p>
          <a:p>
            <a:pPr>
              <a:buNone/>
            </a:pPr>
            <a:r>
              <a:rPr lang="fr-FR" sz="1600" dirty="0" smtClean="0"/>
              <a:t>  - toutes les liaisons sont principales, parfaites et indépendantes du temps</a:t>
            </a:r>
          </a:p>
          <a:p>
            <a:pPr>
              <a:buNone/>
            </a:pPr>
            <a:r>
              <a:rPr lang="fr-FR" sz="1600" dirty="0" smtClean="0"/>
              <a:t>    -tous les efforts qui travaillent, autres que les efforts de liaison,   dérivent d’une énergie</a:t>
            </a:r>
            <a:r>
              <a:rPr lang="fr-FR" sz="2000" dirty="0" smtClean="0"/>
              <a:t> </a:t>
            </a:r>
            <a:r>
              <a:rPr lang="fr-FR" sz="1600" dirty="0" smtClean="0"/>
              <a:t>potentielle alors :</a:t>
            </a:r>
          </a:p>
          <a:p>
            <a:pPr>
              <a:buNone/>
            </a:pPr>
            <a:r>
              <a:rPr lang="fr-FR" sz="1600" dirty="0" smtClean="0"/>
              <a:t> l énergie mécanique de ( ∑) par rapport à R est conservée au cours du temps:</a:t>
            </a:r>
          </a:p>
          <a:p>
            <a:pPr algn="ctr">
              <a:buNone/>
            </a:pPr>
            <a:r>
              <a:rPr lang="fr-FR" sz="1600" dirty="0" smtClean="0"/>
              <a:t>T(( ∑/R)  + Up( ∑/R)  = </a:t>
            </a:r>
            <a:r>
              <a:rPr lang="fr-FR" sz="1600" dirty="0" err="1" smtClean="0"/>
              <a:t>cste</a:t>
            </a:r>
            <a:r>
              <a:rPr lang="fr-FR" sz="1600" dirty="0" smtClean="0"/>
              <a:t>   au cours du mouvement</a:t>
            </a:r>
          </a:p>
          <a:p>
            <a:pPr>
              <a:buNone/>
            </a:pPr>
            <a:r>
              <a:rPr lang="fr-FR" sz="1600" dirty="0" smtClean="0"/>
              <a:t>C’est l’intégrale première de l’énergie où la valeur de la constante est déterminée par les conditions initiales.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 */Démonstration:</a:t>
            </a:r>
          </a:p>
          <a:p>
            <a:pPr>
              <a:buNone/>
            </a:pPr>
            <a:r>
              <a:rPr lang="fr-FR" sz="1600" dirty="0" smtClean="0"/>
              <a:t>On applique le théorème de l’énergie cinétique au système (∑) par rapport à R</a:t>
            </a:r>
            <a:endParaRPr lang="fr-FR" sz="1600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8596" y="4071942"/>
          <a:ext cx="8286808" cy="2571768"/>
        </p:xfrm>
        <a:graphic>
          <a:graphicData uri="http://schemas.openxmlformats.org/presentationml/2006/ole">
            <p:oleObj spid="_x0000_s23556" name="Équation" r:id="rId4" imgW="5155920" imgH="1981080" progId="Equation.3">
              <p:embed/>
            </p:oleObj>
          </a:graphicData>
        </a:graphic>
      </p:graphicFrame>
      <p:pic>
        <p:nvPicPr>
          <p:cNvPr id="4" name="~PP2160.WAV">
            <a:hlinkClick r:id="" action="ppaction://media"/>
          </p:cNvPr>
          <p:cNvPicPr>
            <a:picLocks noRot="1" noChangeAspect="1"/>
          </p:cNvPicPr>
          <p:nvPr>
            <a:wavAudioFile r:embed="rId2" name="~PP216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Soit (∑) étudié par rapport à R(O) ayant n paramètres principaux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I-Puissance réelle.</a:t>
            </a:r>
          </a:p>
          <a:p>
            <a:pPr>
              <a:buNone/>
            </a:pPr>
            <a:r>
              <a:rPr lang="fr-FR" sz="2800" dirty="0"/>
              <a:t>	</a:t>
            </a:r>
            <a:r>
              <a:rPr lang="fr-FR" sz="2400" dirty="0" smtClean="0"/>
              <a:t>I-1.Schématisation des efforts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sz="1800" dirty="0" smtClean="0"/>
              <a:t>      Les efforts s’exerçant sur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(∑) par rapport à R(O) peuvent être schématisés par la</a:t>
            </a: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donnée d’une densité massique ( ou volumique) d efforts notée :</a:t>
            </a:r>
          </a:p>
          <a:p>
            <a:pPr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8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643702" y="571480"/>
          <a:ext cx="1571636" cy="357190"/>
        </p:xfrm>
        <a:graphic>
          <a:graphicData uri="http://schemas.openxmlformats.org/presentationml/2006/ole">
            <p:oleObj spid="_x0000_s1027" name="Équation" r:id="rId4" imgW="93960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14282" y="2857496"/>
          <a:ext cx="8715436" cy="4000504"/>
        </p:xfrm>
        <a:graphic>
          <a:graphicData uri="http://schemas.openxmlformats.org/presentationml/2006/ole">
            <p:oleObj spid="_x0000_s1030" name="Équation" r:id="rId5" imgW="6006960" imgH="325116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643702" y="2357430"/>
          <a:ext cx="1285884" cy="428628"/>
        </p:xfrm>
        <a:graphic>
          <a:graphicData uri="http://schemas.openxmlformats.org/presentationml/2006/ole">
            <p:oleObj spid="_x0000_s1031" name="Équation" r:id="rId6" imgW="799920" imgH="241200" progId="Equation.3">
              <p:embed/>
            </p:oleObj>
          </a:graphicData>
        </a:graphic>
      </p:graphicFrame>
      <p:pic>
        <p:nvPicPr>
          <p:cNvPr id="8" name="~PP43.WAV">
            <a:hlinkClick r:id="" action="ppaction://media"/>
          </p:cNvPr>
          <p:cNvPicPr>
            <a:picLocks noRot="1" noChangeAspect="1"/>
          </p:cNvPicPr>
          <p:nvPr>
            <a:wavAudioFile r:embed="rId2" name="~PP43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I-2. PUISSANCE REELLE: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85720" y="1117600"/>
          <a:ext cx="8643998" cy="5026044"/>
        </p:xfrm>
        <a:graphic>
          <a:graphicData uri="http://schemas.openxmlformats.org/presentationml/2006/ole">
            <p:oleObj spid="_x0000_s15370" name="Équation" r:id="rId4" imgW="6362640" imgH="4622760" progId="Equation.3">
              <p:embed/>
            </p:oleObj>
          </a:graphicData>
        </a:graphic>
      </p:graphicFrame>
      <p:pic>
        <p:nvPicPr>
          <p:cNvPr id="6" name="~PP2832.WAV">
            <a:hlinkClick r:id="" action="ppaction://media"/>
          </p:cNvPr>
          <p:cNvPicPr>
            <a:picLocks noRot="1" noChangeAspect="1"/>
          </p:cNvPicPr>
          <p:nvPr>
            <a:wavAudioFile r:embed="rId2" name="~PP283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42844" y="285728"/>
          <a:ext cx="8858312" cy="6143668"/>
        </p:xfrm>
        <a:graphic>
          <a:graphicData uri="http://schemas.openxmlformats.org/presentationml/2006/ole">
            <p:oleObj spid="_x0000_s16388" name="Équation" r:id="rId4" imgW="7340400" imgH="5486400" progId="Equation.3">
              <p:embed/>
            </p:oleObj>
          </a:graphicData>
        </a:graphic>
      </p:graphicFrame>
      <p:pic>
        <p:nvPicPr>
          <p:cNvPr id="4" name="~PP2659.WAV">
            <a:hlinkClick r:id="" action="ppaction://media"/>
          </p:cNvPr>
          <p:cNvPicPr>
            <a:picLocks noRot="1" noChangeAspect="1"/>
          </p:cNvPicPr>
          <p:nvPr>
            <a:wavAudioFile r:embed="rId2" name="~PP265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0" y="285728"/>
          <a:ext cx="9144000" cy="6215106"/>
        </p:xfrm>
        <a:graphic>
          <a:graphicData uri="http://schemas.openxmlformats.org/presentationml/2006/ole">
            <p:oleObj spid="_x0000_s17413" name="Équation" r:id="rId4" imgW="6972120" imgH="6146640" progId="Equation.3">
              <p:embed/>
            </p:oleObj>
          </a:graphicData>
        </a:graphic>
      </p:graphicFrame>
      <p:pic>
        <p:nvPicPr>
          <p:cNvPr id="4" name="~PP2505.WAV">
            <a:hlinkClick r:id="" action="ppaction://media"/>
          </p:cNvPr>
          <p:cNvPicPr>
            <a:picLocks noRot="1" noChangeAspect="1"/>
          </p:cNvPicPr>
          <p:nvPr>
            <a:wavAudioFile r:embed="rId2" name="~PP250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II-Puissance virtuelle:</a:t>
            </a:r>
            <a:endParaRPr lang="fr-FR" sz="2800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1071522"/>
          <a:ext cx="8843974" cy="5786478"/>
        </p:xfrm>
        <a:graphic>
          <a:graphicData uri="http://schemas.openxmlformats.org/presentationml/2006/ole">
            <p:oleObj spid="_x0000_s18437" name="Équation" r:id="rId4" imgW="7200720" imgH="5663880" progId="Equation.3">
              <p:embed/>
            </p:oleObj>
          </a:graphicData>
        </a:graphic>
      </p:graphicFrame>
      <p:pic>
        <p:nvPicPr>
          <p:cNvPr id="5" name="~PP639.WAV">
            <a:hlinkClick r:id="" action="ppaction://media"/>
          </p:cNvPr>
          <p:cNvPicPr>
            <a:picLocks noRot="1" noChangeAspect="1"/>
          </p:cNvPicPr>
          <p:nvPr>
            <a:wavAudioFile r:embed="rId2" name="~PP63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*/Cas du contact ponctuel:</a:t>
            </a:r>
            <a:endParaRPr lang="fr-FR" sz="1800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20750" y="1243013"/>
          <a:ext cx="7302500" cy="4298950"/>
        </p:xfrm>
        <a:graphic>
          <a:graphicData uri="http://schemas.openxmlformats.org/presentationml/2006/ole">
            <p:oleObj spid="_x0000_s19460" name="Équation" r:id="rId4" imgW="7302240" imgH="4533840" progId="Equation.3">
              <p:embed/>
            </p:oleObj>
          </a:graphicData>
        </a:graphic>
      </p:graphicFrame>
      <p:pic>
        <p:nvPicPr>
          <p:cNvPr id="5" name="~PP2603.WAV">
            <a:hlinkClick r:id="" action="ppaction://media"/>
          </p:cNvPr>
          <p:cNvPicPr>
            <a:picLocks noRot="1" noChangeAspect="1"/>
          </p:cNvPicPr>
          <p:nvPr>
            <a:wavAudioFile r:embed="rId2" name="~PP260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35798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III-Energie potentielle.</a:t>
            </a:r>
            <a:endParaRPr lang="fr-FR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57158" y="1000108"/>
          <a:ext cx="8143932" cy="5500726"/>
        </p:xfrm>
        <a:graphic>
          <a:graphicData uri="http://schemas.openxmlformats.org/presentationml/2006/ole">
            <p:oleObj spid="_x0000_s21508" name="Équation" r:id="rId4" imgW="6476760" imgH="4470120" progId="Equation.3">
              <p:embed/>
            </p:oleObj>
          </a:graphicData>
        </a:graphic>
      </p:graphicFrame>
      <p:pic>
        <p:nvPicPr>
          <p:cNvPr id="4" name="~PP850.WAV">
            <a:hlinkClick r:id="" action="ppaction://media"/>
          </p:cNvPr>
          <p:cNvPicPr>
            <a:picLocks noRot="1" noChangeAspect="1"/>
          </p:cNvPicPr>
          <p:nvPr>
            <a:wavAudioFile r:embed="rId2" name="~PP85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5" name="Équation" r:id="rId4" imgW="6222960" imgH="5117760" progId="Equation.3">
              <p:embed/>
            </p:oleObj>
          </a:graphicData>
        </a:graphic>
      </p:graphicFrame>
      <p:pic>
        <p:nvPicPr>
          <p:cNvPr id="3" name="~PP3707.WAV">
            <a:hlinkClick r:id="" action="ppaction://media"/>
          </p:cNvPr>
          <p:cNvPicPr>
            <a:picLocks noRot="1" noChangeAspect="1"/>
          </p:cNvPicPr>
          <p:nvPr>
            <a:wavAudioFile r:embed="rId2" name="~PP370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169</Words>
  <Application>Microsoft Office PowerPoint</Application>
  <PresentationFormat>Affichage à l'écran (4:3)</PresentationFormat>
  <Paragraphs>25</Paragraphs>
  <Slides>11</Slides>
  <Notes>0</Notes>
  <HiddenSlides>0</HiddenSlides>
  <MMClips>11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Équation</vt:lpstr>
      <vt:lpstr>SMP5 MECANIQUE ANALYTIQUE CHAPITRE III</vt:lpstr>
      <vt:lpstr>Soit (∑) étudié par rapport à R(O) ayant n paramètres principaux </vt:lpstr>
      <vt:lpstr>I-2. PUISSANCE REELLE: </vt:lpstr>
      <vt:lpstr>Diapositive 4</vt:lpstr>
      <vt:lpstr>Diapositive 5</vt:lpstr>
      <vt:lpstr>Diapositive 6</vt:lpstr>
      <vt:lpstr>*/Cas du contact ponctuel: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3</dc:title>
  <dc:creator>Acer</dc:creator>
  <cp:lastModifiedBy>Acer</cp:lastModifiedBy>
  <cp:revision>91</cp:revision>
  <dcterms:created xsi:type="dcterms:W3CDTF">2020-06-19T15:08:29Z</dcterms:created>
  <dcterms:modified xsi:type="dcterms:W3CDTF">2020-11-14T13:38:24Z</dcterms:modified>
</cp:coreProperties>
</file>