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7" r:id="rId6"/>
    <p:sldId id="260" r:id="rId7"/>
    <p:sldId id="261" r:id="rId8"/>
    <p:sldId id="262" r:id="rId9"/>
    <p:sldId id="263" r:id="rId10"/>
    <p:sldId id="264" r:id="rId1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838" autoAdjust="0"/>
    <p:restoredTop sz="98692" autoAdjust="0"/>
  </p:normalViewPr>
  <p:slideViewPr>
    <p:cSldViewPr>
      <p:cViewPr varScale="1">
        <p:scale>
          <a:sx n="72" d="100"/>
          <a:sy n="72" d="100"/>
        </p:scale>
        <p:origin x="-127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4A87C37A-329F-442C-9FFF-4CF536CF650C}" type="datetimeFigureOut">
              <a:rPr lang="fr-FR" smtClean="0"/>
              <a:pPr/>
              <a:t>02/12/2020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255E3E2-4BD3-43D4-A369-762CE39CABAC}"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A87C37A-329F-442C-9FFF-4CF536CF650C}" type="datetimeFigureOut">
              <a:rPr lang="fr-FR" smtClean="0"/>
              <a:pPr/>
              <a:t>02/12/2020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255E3E2-4BD3-43D4-A369-762CE39CABAC}"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A87C37A-329F-442C-9FFF-4CF536CF650C}" type="datetimeFigureOut">
              <a:rPr lang="fr-FR" smtClean="0"/>
              <a:pPr/>
              <a:t>02/12/2020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255E3E2-4BD3-43D4-A369-762CE39CABAC}"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A87C37A-329F-442C-9FFF-4CF536CF650C}" type="datetimeFigureOut">
              <a:rPr lang="fr-FR" smtClean="0"/>
              <a:pPr/>
              <a:t>02/12/2020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255E3E2-4BD3-43D4-A369-762CE39CABAC}"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4A87C37A-329F-442C-9FFF-4CF536CF650C}" type="datetimeFigureOut">
              <a:rPr lang="fr-FR" smtClean="0"/>
              <a:pPr/>
              <a:t>02/12/2020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255E3E2-4BD3-43D4-A369-762CE39CABAC}"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4A87C37A-329F-442C-9FFF-4CF536CF650C}" type="datetimeFigureOut">
              <a:rPr lang="fr-FR" smtClean="0"/>
              <a:pPr/>
              <a:t>02/12/2020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255E3E2-4BD3-43D4-A369-762CE39CABAC}"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A87C37A-329F-442C-9FFF-4CF536CF650C}" type="datetimeFigureOut">
              <a:rPr lang="fr-FR" smtClean="0"/>
              <a:pPr/>
              <a:t>02/12/2020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255E3E2-4BD3-43D4-A369-762CE39CABAC}"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4A87C37A-329F-442C-9FFF-4CF536CF650C}" type="datetimeFigureOut">
              <a:rPr lang="fr-FR" smtClean="0"/>
              <a:pPr/>
              <a:t>02/12/2020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255E3E2-4BD3-43D4-A369-762CE39CABAC}"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A87C37A-329F-442C-9FFF-4CF536CF650C}" type="datetimeFigureOut">
              <a:rPr lang="fr-FR" smtClean="0"/>
              <a:pPr/>
              <a:t>02/12/2020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255E3E2-4BD3-43D4-A369-762CE39CABAC}"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4A87C37A-329F-442C-9FFF-4CF536CF650C}" type="datetimeFigureOut">
              <a:rPr lang="fr-FR" smtClean="0"/>
              <a:pPr/>
              <a:t>02/12/2020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255E3E2-4BD3-43D4-A369-762CE39CABAC}"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4A87C37A-329F-442C-9FFF-4CF536CF650C}" type="datetimeFigureOut">
              <a:rPr lang="fr-FR" smtClean="0"/>
              <a:pPr/>
              <a:t>02/12/2020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255E3E2-4BD3-43D4-A369-762CE39CABAC}"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87C37A-329F-442C-9FFF-4CF536CF650C}" type="datetimeFigureOut">
              <a:rPr lang="fr-FR" smtClean="0"/>
              <a:pPr/>
              <a:t>02/12/2020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55E3E2-4BD3-43D4-A369-762CE39CABAC}"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png"/><Relationship Id="rId2" Type="http://schemas.openxmlformats.org/officeDocument/2006/relationships/audio" Target="../media/audio10.wav"/><Relationship Id="rId1" Type="http://schemas.openxmlformats.org/officeDocument/2006/relationships/vmlDrawing" Target="../drawings/vmlDrawing8.vml"/><Relationship Id="rId6" Type="http://schemas.openxmlformats.org/officeDocument/2006/relationships/oleObject" Target="../embeddings/oleObject10.bin"/><Relationship Id="rId5" Type="http://schemas.openxmlformats.org/officeDocument/2006/relationships/oleObject" Target="../embeddings/oleObject9.bin"/><Relationship Id="rId4" Type="http://schemas.openxmlformats.org/officeDocument/2006/relationships/oleObject" Target="../embeddings/oleObject8.bin"/></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2.wav"/><Relationship Id="rId1" Type="http://schemas.openxmlformats.org/officeDocument/2006/relationships/vmlDrawing" Target="../drawings/vmlDrawing1.vml"/><Relationship Id="rId5" Type="http://schemas.openxmlformats.org/officeDocument/2006/relationships/image" Target="../media/image1.png"/><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3.wav"/><Relationship Id="rId1" Type="http://schemas.openxmlformats.org/officeDocument/2006/relationships/vmlDrawing" Target="../drawings/vmlDrawing2.vml"/><Relationship Id="rId5" Type="http://schemas.openxmlformats.org/officeDocument/2006/relationships/image" Target="../media/image1.png"/><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4.wav"/><Relationship Id="rId1" Type="http://schemas.openxmlformats.org/officeDocument/2006/relationships/vmlDrawing" Target="../drawings/vmlDrawing3.vml"/><Relationship Id="rId5" Type="http://schemas.openxmlformats.org/officeDocument/2006/relationships/image" Target="../media/image1.png"/><Relationship Id="rId4"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audio" Target="../media/audio5.wav"/></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6.wav"/><Relationship Id="rId1" Type="http://schemas.openxmlformats.org/officeDocument/2006/relationships/vmlDrawing" Target="../drawings/vmlDrawing4.vml"/><Relationship Id="rId5" Type="http://schemas.openxmlformats.org/officeDocument/2006/relationships/image" Target="../media/image1.png"/><Relationship Id="rId4"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7.wav"/><Relationship Id="rId1" Type="http://schemas.openxmlformats.org/officeDocument/2006/relationships/vmlDrawing" Target="../drawings/vmlDrawing5.vml"/><Relationship Id="rId5" Type="http://schemas.openxmlformats.org/officeDocument/2006/relationships/image" Target="../media/image1.png"/><Relationship Id="rId4" Type="http://schemas.openxmlformats.org/officeDocument/2006/relationships/oleObject" Target="../embeddings/oleObject5.bin"/></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8.wav"/><Relationship Id="rId1" Type="http://schemas.openxmlformats.org/officeDocument/2006/relationships/vmlDrawing" Target="../drawings/vmlDrawing6.vml"/><Relationship Id="rId5" Type="http://schemas.openxmlformats.org/officeDocument/2006/relationships/image" Target="../media/image1.png"/><Relationship Id="rId4" Type="http://schemas.openxmlformats.org/officeDocument/2006/relationships/oleObject" Target="../embeddings/oleObject6.bin"/></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9.wav"/><Relationship Id="rId1" Type="http://schemas.openxmlformats.org/officeDocument/2006/relationships/vmlDrawing" Target="../drawings/vmlDrawing7.vml"/><Relationship Id="rId5" Type="http://schemas.openxmlformats.org/officeDocument/2006/relationships/image" Target="../media/image1.png"/><Relationship Id="rId4" Type="http://schemas.openxmlformats.org/officeDocument/2006/relationships/oleObject" Target="../embeddings/oleObject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43116"/>
            <a:ext cx="7772400" cy="1457334"/>
          </a:xfrm>
        </p:spPr>
        <p:txBody>
          <a:bodyPr>
            <a:normAutofit fontScale="90000"/>
          </a:bodyPr>
          <a:lstStyle/>
          <a:p>
            <a:r>
              <a:rPr lang="fr-FR" dirty="0" smtClean="0"/>
              <a:t>SMP5</a:t>
            </a:r>
            <a:br>
              <a:rPr lang="fr-FR" dirty="0" smtClean="0"/>
            </a:br>
            <a:r>
              <a:rPr lang="fr-FR" dirty="0" smtClean="0"/>
              <a:t/>
            </a:r>
            <a:br>
              <a:rPr lang="fr-FR" dirty="0" smtClean="0"/>
            </a:br>
            <a:r>
              <a:rPr lang="fr-FR" dirty="0" smtClean="0"/>
              <a:t>MECANIQUE ANALYTIQUE</a:t>
            </a:r>
            <a:br>
              <a:rPr lang="fr-FR" dirty="0" smtClean="0"/>
            </a:br>
            <a:r>
              <a:rPr lang="fr-FR" dirty="0" smtClean="0"/>
              <a:t/>
            </a:r>
            <a:br>
              <a:rPr lang="fr-FR" dirty="0" smtClean="0"/>
            </a:br>
            <a:r>
              <a:rPr lang="fr-FR" dirty="0" smtClean="0"/>
              <a:t>CHAPITRE IV</a:t>
            </a:r>
            <a:br>
              <a:rPr lang="fr-FR" dirty="0" smtClean="0"/>
            </a:br>
            <a:r>
              <a:rPr lang="fr-FR" dirty="0" smtClean="0"/>
              <a:t/>
            </a:r>
            <a:br>
              <a:rPr lang="fr-FR" dirty="0" smtClean="0"/>
            </a:br>
            <a:r>
              <a:rPr lang="fr-FR" dirty="0" smtClean="0"/>
              <a:t>EQUATIONS DE LAGRANGE</a:t>
            </a:r>
            <a:endParaRPr lang="fr-FR" dirty="0"/>
          </a:p>
        </p:txBody>
      </p:sp>
      <p:pic>
        <p:nvPicPr>
          <p:cNvPr id="3" name="~PP782.WAV">
            <a:hlinkClick r:id="" action="ppaction://media"/>
          </p:cNvPr>
          <p:cNvPicPr>
            <a:picLocks noRot="1" noChangeAspect="1"/>
          </p:cNvPicPr>
          <p:nvPr>
            <a:wavAudioFile r:embed="rId1" name="~PP782.WAV"/>
          </p:nvPr>
        </p:nvPicPr>
        <p:blipFill>
          <a:blip r:embed="rId3"/>
          <a:stretch>
            <a:fillRect/>
          </a:stretch>
        </p:blipFill>
        <p:spPr>
          <a:xfrm>
            <a:off x="8632825" y="6346825"/>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282" y="357166"/>
            <a:ext cx="8715436" cy="6143668"/>
          </a:xfrm>
        </p:spPr>
        <p:txBody>
          <a:bodyPr/>
          <a:lstStyle/>
          <a:p>
            <a:pPr algn="just">
              <a:buNone/>
            </a:pPr>
            <a:r>
              <a:rPr lang="fr-FR" sz="2000" dirty="0" smtClean="0"/>
              <a:t>*/Remarques :</a:t>
            </a:r>
          </a:p>
          <a:p>
            <a:pPr algn="just">
              <a:buNone/>
            </a:pPr>
            <a:r>
              <a:rPr lang="fr-FR" sz="2000" dirty="0" smtClean="0"/>
              <a:t>- Le système (∑) est conservatif par rapport à R, l’équation de Lagrange relative à </a:t>
            </a:r>
            <a:r>
              <a:rPr lang="el-GR" sz="2000" dirty="0" smtClean="0"/>
              <a:t>ϴ</a:t>
            </a:r>
            <a:r>
              <a:rPr lang="fr-FR" sz="2000" dirty="0" smtClean="0"/>
              <a:t> peut être remplacée par l’intégrale première de l’énergie:</a:t>
            </a:r>
            <a:endParaRPr lang="fr-FR" sz="2000" dirty="0"/>
          </a:p>
        </p:txBody>
      </p:sp>
      <p:graphicFrame>
        <p:nvGraphicFramePr>
          <p:cNvPr id="21506" name="Object 2"/>
          <p:cNvGraphicFramePr>
            <a:graphicFrameLocks noChangeAspect="1"/>
          </p:cNvGraphicFramePr>
          <p:nvPr/>
        </p:nvGraphicFramePr>
        <p:xfrm>
          <a:off x="1428728" y="1571612"/>
          <a:ext cx="6643734" cy="1143008"/>
        </p:xfrm>
        <a:graphic>
          <a:graphicData uri="http://schemas.openxmlformats.org/presentationml/2006/ole">
            <p:oleObj spid="_x0000_s21506" name="Équation" r:id="rId4" imgW="3924000" imgH="939600" progId="Equation.3">
              <p:embed/>
            </p:oleObj>
          </a:graphicData>
        </a:graphic>
      </p:graphicFrame>
      <p:sp>
        <p:nvSpPr>
          <p:cNvPr id="6" name="ZoneTexte 5"/>
          <p:cNvSpPr txBox="1"/>
          <p:nvPr/>
        </p:nvSpPr>
        <p:spPr>
          <a:xfrm>
            <a:off x="285720" y="2500306"/>
            <a:ext cx="8364687" cy="677108"/>
          </a:xfrm>
          <a:prstGeom prst="rect">
            <a:avLst/>
          </a:prstGeom>
          <a:noFill/>
        </p:spPr>
        <p:txBody>
          <a:bodyPr wrap="square" rtlCol="0">
            <a:spAutoFit/>
          </a:bodyPr>
          <a:lstStyle/>
          <a:p>
            <a:r>
              <a:rPr lang="fr-FR" dirty="0" smtClean="0"/>
              <a:t>- Ces </a:t>
            </a:r>
            <a:r>
              <a:rPr lang="fr-FR" sz="2000" dirty="0" smtClean="0"/>
              <a:t>équations de Lagrange</a:t>
            </a:r>
            <a:r>
              <a:rPr lang="fr-FR" dirty="0" smtClean="0"/>
              <a:t> peuvent retrouvées en appliquant le théorème du moment dynamique en O  à (S) par rapport à R</a:t>
            </a:r>
            <a:endParaRPr lang="fr-FR" dirty="0"/>
          </a:p>
        </p:txBody>
      </p:sp>
      <p:graphicFrame>
        <p:nvGraphicFramePr>
          <p:cNvPr id="21510" name="Object 6"/>
          <p:cNvGraphicFramePr>
            <a:graphicFrameLocks noChangeAspect="1"/>
          </p:cNvGraphicFramePr>
          <p:nvPr/>
        </p:nvGraphicFramePr>
        <p:xfrm>
          <a:off x="5643570" y="-8858250"/>
          <a:ext cx="2714618" cy="8497887"/>
        </p:xfrm>
        <a:graphic>
          <a:graphicData uri="http://schemas.openxmlformats.org/presentationml/2006/ole">
            <p:oleObj spid="_x0000_s21510" name="Équation" r:id="rId5" imgW="5079960" imgH="3200400" progId="Equation.3">
              <p:embed/>
            </p:oleObj>
          </a:graphicData>
        </a:graphic>
      </p:graphicFrame>
      <p:graphicFrame>
        <p:nvGraphicFramePr>
          <p:cNvPr id="21511" name="Object 7"/>
          <p:cNvGraphicFramePr>
            <a:graphicFrameLocks noChangeAspect="1"/>
          </p:cNvGraphicFramePr>
          <p:nvPr/>
        </p:nvGraphicFramePr>
        <p:xfrm>
          <a:off x="142844" y="3143248"/>
          <a:ext cx="9001155" cy="3714752"/>
        </p:xfrm>
        <a:graphic>
          <a:graphicData uri="http://schemas.openxmlformats.org/presentationml/2006/ole">
            <p:oleObj spid="_x0000_s21511" name="Équation" r:id="rId6" imgW="5473440" imgH="2666880" progId="Equation.3">
              <p:embed/>
            </p:oleObj>
          </a:graphicData>
        </a:graphic>
      </p:graphicFrame>
      <p:pic>
        <p:nvPicPr>
          <p:cNvPr id="7" name="~PP3579.WAV">
            <a:hlinkClick r:id="" action="ppaction://media"/>
          </p:cNvPr>
          <p:cNvPicPr>
            <a:picLocks noRot="1" noChangeAspect="1"/>
          </p:cNvPicPr>
          <p:nvPr>
            <a:wavAudioFile r:embed="rId2" name="~PP3579.WAV"/>
          </p:nvPr>
        </p:nvPicPr>
        <p:blipFill>
          <a:blip r:embed="rId7"/>
          <a:stretch>
            <a:fillRect/>
          </a:stretch>
        </p:blipFill>
        <p:spPr>
          <a:xfrm>
            <a:off x="8632825" y="6346825"/>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00042"/>
            <a:ext cx="8229600" cy="6000792"/>
          </a:xfrm>
        </p:spPr>
        <p:txBody>
          <a:bodyPr>
            <a:normAutofit/>
          </a:bodyPr>
          <a:lstStyle/>
          <a:p>
            <a:pPr>
              <a:buNone/>
            </a:pPr>
            <a:r>
              <a:rPr lang="fr-FR" sz="2000" dirty="0" smtClean="0"/>
              <a:t>*/ Principe des puissances virtuelles:</a:t>
            </a:r>
          </a:p>
          <a:p>
            <a:pPr>
              <a:buNone/>
            </a:pPr>
            <a:endParaRPr lang="fr-FR" sz="2000" dirty="0" smtClean="0"/>
          </a:p>
          <a:p>
            <a:pPr algn="just">
              <a:buNone/>
            </a:pPr>
            <a:r>
              <a:rPr lang="fr-FR" sz="2000" dirty="0" smtClean="0"/>
              <a:t>Quelque soit le repère R, quelque soit le système (∑) , à tout instant t et pour tout champ de vitesses virtuelles compatible avec les liaisons principales , la puissance virtuelle des quantités d’accélération de (∑) par rapport à R est égale à la puissance virtuelle de </a:t>
            </a:r>
            <a:r>
              <a:rPr lang="fr-FR" sz="2000" u="sng" dirty="0" smtClean="0"/>
              <a:t>tous</a:t>
            </a:r>
            <a:r>
              <a:rPr lang="fr-FR" sz="2000" dirty="0" smtClean="0"/>
              <a:t> les efforts appliqués à (∑) dans R.</a:t>
            </a:r>
          </a:p>
          <a:p>
            <a:pPr algn="just">
              <a:buNone/>
            </a:pPr>
            <a:endParaRPr lang="fr-FR" sz="2000" dirty="0"/>
          </a:p>
          <a:p>
            <a:pPr algn="just">
              <a:buNone/>
            </a:pPr>
            <a:r>
              <a:rPr lang="fr-FR" sz="2000" b="1" dirty="0" smtClean="0"/>
              <a:t>I- Puissance virtuelle des quantités d’accélération:</a:t>
            </a:r>
          </a:p>
          <a:p>
            <a:pPr algn="just">
              <a:buNone/>
            </a:pPr>
            <a:endParaRPr lang="fr-FR" sz="2000" b="1" dirty="0"/>
          </a:p>
        </p:txBody>
      </p:sp>
      <p:graphicFrame>
        <p:nvGraphicFramePr>
          <p:cNvPr id="1027" name="Object 3"/>
          <p:cNvGraphicFramePr>
            <a:graphicFrameLocks noChangeAspect="1"/>
          </p:cNvGraphicFramePr>
          <p:nvPr/>
        </p:nvGraphicFramePr>
        <p:xfrm>
          <a:off x="214282" y="3571876"/>
          <a:ext cx="8715436" cy="2571768"/>
        </p:xfrm>
        <a:graphic>
          <a:graphicData uri="http://schemas.openxmlformats.org/presentationml/2006/ole">
            <p:oleObj spid="_x0000_s1027" name="Équation" r:id="rId4" imgW="7949880" imgH="2361960" progId="Equation.3">
              <p:embed/>
            </p:oleObj>
          </a:graphicData>
        </a:graphic>
      </p:graphicFrame>
      <p:pic>
        <p:nvPicPr>
          <p:cNvPr id="4" name="~PP1536.WAV">
            <a:hlinkClick r:id="" action="ppaction://media"/>
          </p:cNvPr>
          <p:cNvPicPr>
            <a:picLocks noRot="1" noChangeAspect="1"/>
          </p:cNvPicPr>
          <p:nvPr>
            <a:wavAudioFile r:embed="rId2" name="~PP1536.WAV"/>
          </p:nvPr>
        </p:nvPicPr>
        <p:blipFill>
          <a:blip r:embed="rId5"/>
          <a:stretch>
            <a:fillRect/>
          </a:stretch>
        </p:blipFill>
        <p:spPr>
          <a:xfrm>
            <a:off x="8632825" y="6346825"/>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13848" y="384359"/>
            <a:ext cx="8229600" cy="6187913"/>
          </a:xfrm>
        </p:spPr>
        <p:txBody>
          <a:bodyPr>
            <a:normAutofit/>
          </a:bodyPr>
          <a:lstStyle/>
          <a:p>
            <a:pPr>
              <a:buNone/>
            </a:pPr>
            <a:r>
              <a:rPr lang="fr-FR" sz="2000" dirty="0" smtClean="0"/>
              <a:t>*/ Calcul des </a:t>
            </a:r>
            <a:r>
              <a:rPr lang="fr-FR" sz="2000" dirty="0" smtClean="0">
                <a:sym typeface="Symbol"/>
              </a:rPr>
              <a:t>i :</a:t>
            </a:r>
            <a:endParaRPr lang="fr-FR" sz="2000" dirty="0"/>
          </a:p>
        </p:txBody>
      </p:sp>
      <p:graphicFrame>
        <p:nvGraphicFramePr>
          <p:cNvPr id="2051" name="Object 3"/>
          <p:cNvGraphicFramePr>
            <a:graphicFrameLocks noChangeAspect="1"/>
          </p:cNvGraphicFramePr>
          <p:nvPr/>
        </p:nvGraphicFramePr>
        <p:xfrm>
          <a:off x="142844" y="857232"/>
          <a:ext cx="8786873" cy="5786478"/>
        </p:xfrm>
        <a:graphic>
          <a:graphicData uri="http://schemas.openxmlformats.org/presentationml/2006/ole">
            <p:oleObj spid="_x0000_s2051" name="Équation" r:id="rId4" imgW="5879880" imgH="4927320" progId="Equation.3">
              <p:embed/>
            </p:oleObj>
          </a:graphicData>
        </a:graphic>
      </p:graphicFrame>
      <p:pic>
        <p:nvPicPr>
          <p:cNvPr id="4" name="~PP2034.WAV">
            <a:hlinkClick r:id="" action="ppaction://media"/>
          </p:cNvPr>
          <p:cNvPicPr>
            <a:picLocks noRot="1" noChangeAspect="1"/>
          </p:cNvPicPr>
          <p:nvPr>
            <a:wavAudioFile r:embed="rId2" name="~PP2034.WAV"/>
          </p:nvPr>
        </p:nvPicPr>
        <p:blipFill>
          <a:blip r:embed="rId5"/>
          <a:stretch>
            <a:fillRect/>
          </a:stretch>
        </p:blipFill>
        <p:spPr>
          <a:xfrm>
            <a:off x="8632825" y="6346825"/>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7158" y="500042"/>
            <a:ext cx="8229600" cy="6215106"/>
          </a:xfrm>
        </p:spPr>
        <p:txBody>
          <a:bodyPr>
            <a:normAutofit/>
          </a:bodyPr>
          <a:lstStyle/>
          <a:p>
            <a:pPr>
              <a:buNone/>
            </a:pPr>
            <a:r>
              <a:rPr lang="fr-FR" sz="2000" dirty="0" smtClean="0"/>
              <a:t>II- </a:t>
            </a:r>
            <a:r>
              <a:rPr lang="fr-FR" sz="2000" b="1" dirty="0" smtClean="0"/>
              <a:t>Equations de Lagrange:</a:t>
            </a:r>
          </a:p>
          <a:p>
            <a:pPr>
              <a:buNone/>
            </a:pPr>
            <a:endParaRPr lang="fr-FR" sz="2000" b="1" dirty="0" smtClean="0"/>
          </a:p>
          <a:p>
            <a:pPr>
              <a:buNone/>
            </a:pPr>
            <a:r>
              <a:rPr lang="fr-FR" sz="2000" dirty="0" smtClean="0"/>
              <a:t>Le principe des puissances virtuelles </a:t>
            </a:r>
            <a:r>
              <a:rPr lang="fr-FR" sz="2000" dirty="0" smtClean="0">
                <a:sym typeface="Symbol"/>
              </a:rPr>
              <a:t>: (R),  (∑),  CCV compatible, à t fixé</a:t>
            </a:r>
          </a:p>
          <a:p>
            <a:pPr>
              <a:buNone/>
            </a:pPr>
            <a:r>
              <a:rPr lang="fr-FR" sz="2000" dirty="0" smtClean="0">
                <a:sym typeface="Symbol"/>
              </a:rPr>
              <a:t> </a:t>
            </a:r>
            <a:endParaRPr lang="fr-FR" sz="2000" dirty="0"/>
          </a:p>
        </p:txBody>
      </p:sp>
      <p:graphicFrame>
        <p:nvGraphicFramePr>
          <p:cNvPr id="16386" name="Object 2"/>
          <p:cNvGraphicFramePr>
            <a:graphicFrameLocks noChangeAspect="1"/>
          </p:cNvGraphicFramePr>
          <p:nvPr/>
        </p:nvGraphicFramePr>
        <p:xfrm>
          <a:off x="357158" y="2000240"/>
          <a:ext cx="8501122" cy="3643338"/>
        </p:xfrm>
        <a:graphic>
          <a:graphicData uri="http://schemas.openxmlformats.org/presentationml/2006/ole">
            <p:oleObj spid="_x0000_s16386" name="Équation" r:id="rId4" imgW="6883200" imgH="4178160" progId="Equation.3">
              <p:embed/>
            </p:oleObj>
          </a:graphicData>
        </a:graphic>
      </p:graphicFrame>
      <p:sp>
        <p:nvSpPr>
          <p:cNvPr id="4" name="ZoneTexte 3"/>
          <p:cNvSpPr txBox="1"/>
          <p:nvPr/>
        </p:nvSpPr>
        <p:spPr>
          <a:xfrm>
            <a:off x="571472" y="6000768"/>
            <a:ext cx="7411388" cy="646331"/>
          </a:xfrm>
          <a:prstGeom prst="rect">
            <a:avLst/>
          </a:prstGeom>
          <a:noFill/>
        </p:spPr>
        <p:txBody>
          <a:bodyPr wrap="square" rtlCol="0">
            <a:spAutoFit/>
          </a:bodyPr>
          <a:lstStyle/>
          <a:p>
            <a:endParaRPr lang="fr-FR" dirty="0" smtClean="0"/>
          </a:p>
          <a:p>
            <a:r>
              <a:rPr lang="fr-FR" dirty="0" smtClean="0"/>
              <a:t>Ce sont les n équations de Lagrange du mouvement de (∑) par rapport à R.</a:t>
            </a:r>
          </a:p>
        </p:txBody>
      </p:sp>
      <p:pic>
        <p:nvPicPr>
          <p:cNvPr id="5" name="~PP2279.WAV">
            <a:hlinkClick r:id="" action="ppaction://media"/>
          </p:cNvPr>
          <p:cNvPicPr>
            <a:picLocks noRot="1" noChangeAspect="1"/>
          </p:cNvPicPr>
          <p:nvPr>
            <a:wavAudioFile r:embed="rId2" name="~PP2279.WAV"/>
          </p:nvPr>
        </p:nvPicPr>
        <p:blipFill>
          <a:blip r:embed="rId5"/>
          <a:stretch>
            <a:fillRect/>
          </a:stretch>
        </p:blipFill>
        <p:spPr>
          <a:xfrm>
            <a:off x="8632825" y="6346825"/>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7158" y="428605"/>
            <a:ext cx="8229600" cy="6110740"/>
          </a:xfrm>
        </p:spPr>
        <p:txBody>
          <a:bodyPr>
            <a:normAutofit/>
          </a:bodyPr>
          <a:lstStyle/>
          <a:p>
            <a:pPr>
              <a:buNone/>
            </a:pPr>
            <a:r>
              <a:rPr lang="fr-FR" sz="2000" dirty="0" smtClean="0"/>
              <a:t>*/Démarche d’application:</a:t>
            </a:r>
          </a:p>
          <a:p>
            <a:pPr>
              <a:buNone/>
            </a:pPr>
            <a:endParaRPr lang="fr-FR" sz="2000" dirty="0" smtClean="0"/>
          </a:p>
          <a:p>
            <a:pPr>
              <a:buNone/>
            </a:pPr>
            <a:r>
              <a:rPr lang="fr-FR" sz="2000" dirty="0" smtClean="0"/>
              <a:t>1- Choix des liaisons principales, sachant que:</a:t>
            </a:r>
          </a:p>
          <a:p>
            <a:pPr>
              <a:buNone/>
            </a:pPr>
            <a:r>
              <a:rPr lang="fr-FR" sz="2000" dirty="0" smtClean="0"/>
              <a:t>la prise d’une liaison holonome principale permet de réduire le nombre des paramètres principaux et donc le nombre des  équations de Lagrange et que la prise d’une liaison parfaite principale réduit le nombre de efforts de liaison inconnus dans ces équations.</a:t>
            </a:r>
          </a:p>
          <a:p>
            <a:pPr>
              <a:buNone/>
            </a:pPr>
            <a:r>
              <a:rPr lang="fr-FR" sz="2000" dirty="0" smtClean="0"/>
              <a:t>2- Définir les n paramètres principaux.</a:t>
            </a:r>
          </a:p>
          <a:p>
            <a:pPr>
              <a:buNone/>
            </a:pPr>
            <a:r>
              <a:rPr lang="fr-FR" sz="2000" dirty="0" smtClean="0"/>
              <a:t>3- Construire le champ de vitesses virtuelles compatible avec les liaisons principales.</a:t>
            </a:r>
          </a:p>
          <a:p>
            <a:pPr>
              <a:buNone/>
            </a:pPr>
            <a:r>
              <a:rPr lang="fr-FR" sz="2000" dirty="0" smtClean="0"/>
              <a:t>4-Calculer les énergies cinétique et potentielle compatibles du système étudié</a:t>
            </a:r>
          </a:p>
          <a:p>
            <a:pPr>
              <a:buNone/>
            </a:pPr>
            <a:r>
              <a:rPr lang="fr-FR" sz="2000" dirty="0" smtClean="0"/>
              <a:t>5- Calculer les n composantes de force généralisées des tous les efforts appliqués au système</a:t>
            </a:r>
          </a:p>
          <a:p>
            <a:pPr>
              <a:buNone/>
            </a:pPr>
            <a:r>
              <a:rPr lang="fr-FR" sz="2000" dirty="0" smtClean="0"/>
              <a:t>6- Etablir le système des n équations de Lagrange</a:t>
            </a:r>
          </a:p>
          <a:p>
            <a:pPr>
              <a:buNone/>
            </a:pPr>
            <a:r>
              <a:rPr lang="fr-FR" sz="2000" dirty="0" smtClean="0"/>
              <a:t>7-Le compléter, éventuellement, par les équations de liaison complémentaires.</a:t>
            </a:r>
          </a:p>
          <a:p>
            <a:pPr>
              <a:buNone/>
            </a:pPr>
            <a:endParaRPr lang="fr-FR" sz="2000" dirty="0"/>
          </a:p>
        </p:txBody>
      </p:sp>
      <p:pic>
        <p:nvPicPr>
          <p:cNvPr id="4" name="~PP790.WAV">
            <a:hlinkClick r:id="" action="ppaction://media"/>
          </p:cNvPr>
          <p:cNvPicPr>
            <a:picLocks noRot="1" noChangeAspect="1"/>
          </p:cNvPicPr>
          <p:nvPr>
            <a:wavAudioFile r:embed="rId1" name="~PP790.WAV"/>
          </p:nvPr>
        </p:nvPicPr>
        <p:blipFill>
          <a:blip r:embed="rId3"/>
          <a:stretch>
            <a:fillRect/>
          </a:stretch>
        </p:blipFill>
        <p:spPr>
          <a:xfrm>
            <a:off x="8632825" y="6346825"/>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0034" y="357166"/>
            <a:ext cx="8229600" cy="6186518"/>
          </a:xfrm>
        </p:spPr>
        <p:txBody>
          <a:bodyPr>
            <a:normAutofit/>
          </a:bodyPr>
          <a:lstStyle/>
          <a:p>
            <a:pPr>
              <a:buNone/>
            </a:pPr>
            <a:r>
              <a:rPr lang="fr-FR" sz="2000" dirty="0" smtClean="0"/>
              <a:t>*/ Remarque1:</a:t>
            </a:r>
          </a:p>
          <a:p>
            <a:pPr>
              <a:buNone/>
            </a:pPr>
            <a:r>
              <a:rPr lang="fr-FR" sz="2000" dirty="0" smtClean="0"/>
              <a:t>Il y a autant d’équations de Lagrange que de paramètres principaux.</a:t>
            </a:r>
          </a:p>
          <a:p>
            <a:pPr>
              <a:buNone/>
            </a:pPr>
            <a:endParaRPr lang="fr-FR" sz="2000" dirty="0" smtClean="0"/>
          </a:p>
          <a:p>
            <a:pPr>
              <a:buNone/>
            </a:pPr>
            <a:r>
              <a:rPr lang="fr-FR" sz="2000" dirty="0" smtClean="0"/>
              <a:t>*/Remarque 2:</a:t>
            </a:r>
          </a:p>
          <a:p>
            <a:pPr>
              <a:buNone/>
            </a:pPr>
            <a:r>
              <a:rPr lang="fr-FR" sz="2000" dirty="0" smtClean="0"/>
              <a:t>Si le système (∑) étudié est conservatif par rapport à R, alors:</a:t>
            </a:r>
          </a:p>
        </p:txBody>
      </p:sp>
      <p:graphicFrame>
        <p:nvGraphicFramePr>
          <p:cNvPr id="17410" name="Object 2"/>
          <p:cNvGraphicFramePr>
            <a:graphicFrameLocks noChangeAspect="1"/>
          </p:cNvGraphicFramePr>
          <p:nvPr/>
        </p:nvGraphicFramePr>
        <p:xfrm>
          <a:off x="785786" y="2357430"/>
          <a:ext cx="7286676" cy="3622683"/>
        </p:xfrm>
        <a:graphic>
          <a:graphicData uri="http://schemas.openxmlformats.org/presentationml/2006/ole">
            <p:oleObj spid="_x0000_s17410" name="Équation" r:id="rId4" imgW="6083280" imgH="4520880" progId="Equation.3">
              <p:embed/>
            </p:oleObj>
          </a:graphicData>
        </a:graphic>
      </p:graphicFrame>
      <p:sp>
        <p:nvSpPr>
          <p:cNvPr id="4" name="ZoneTexte 3"/>
          <p:cNvSpPr txBox="1"/>
          <p:nvPr/>
        </p:nvSpPr>
        <p:spPr>
          <a:xfrm>
            <a:off x="500034" y="6000768"/>
            <a:ext cx="8072494" cy="646331"/>
          </a:xfrm>
          <a:prstGeom prst="rect">
            <a:avLst/>
          </a:prstGeom>
          <a:noFill/>
        </p:spPr>
        <p:txBody>
          <a:bodyPr wrap="square" rtlCol="0">
            <a:spAutoFit/>
          </a:bodyPr>
          <a:lstStyle/>
          <a:p>
            <a:r>
              <a:rPr lang="fr-FR" dirty="0" smtClean="0"/>
              <a:t>Donc le mouvement d’un système conservatif est complètement décrit par la </a:t>
            </a:r>
          </a:p>
          <a:p>
            <a:r>
              <a:rPr lang="fr-FR" dirty="0" smtClean="0"/>
              <a:t> donnée de son Lagrangien.</a:t>
            </a:r>
            <a:endParaRPr lang="fr-FR" dirty="0"/>
          </a:p>
        </p:txBody>
      </p:sp>
      <p:pic>
        <p:nvPicPr>
          <p:cNvPr id="5" name="~PP765.WAV">
            <a:hlinkClick r:id="" action="ppaction://media"/>
          </p:cNvPr>
          <p:cNvPicPr>
            <a:picLocks noRot="1" noChangeAspect="1"/>
          </p:cNvPicPr>
          <p:nvPr>
            <a:wavAudioFile r:embed="rId2" name="~PP765.WAV"/>
          </p:nvPr>
        </p:nvPicPr>
        <p:blipFill>
          <a:blip r:embed="rId5"/>
          <a:stretch>
            <a:fillRect/>
          </a:stretch>
        </p:blipFill>
        <p:spPr>
          <a:xfrm>
            <a:off x="8632825" y="6346825"/>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7158" y="285728"/>
            <a:ext cx="8229600" cy="6215106"/>
          </a:xfrm>
        </p:spPr>
        <p:txBody>
          <a:bodyPr/>
          <a:lstStyle/>
          <a:p>
            <a:pPr>
              <a:buNone/>
            </a:pPr>
            <a:r>
              <a:rPr lang="fr-FR" sz="2000" dirty="0" smtClean="0"/>
              <a:t>*/Remarque 3:</a:t>
            </a:r>
            <a:endParaRPr lang="fr-FR" sz="2000" dirty="0"/>
          </a:p>
        </p:txBody>
      </p:sp>
      <p:graphicFrame>
        <p:nvGraphicFramePr>
          <p:cNvPr id="19457" name="Object 1"/>
          <p:cNvGraphicFramePr>
            <a:graphicFrameLocks noChangeAspect="1"/>
          </p:cNvGraphicFramePr>
          <p:nvPr/>
        </p:nvGraphicFramePr>
        <p:xfrm>
          <a:off x="928662" y="714356"/>
          <a:ext cx="6786610" cy="3929090"/>
        </p:xfrm>
        <a:graphic>
          <a:graphicData uri="http://schemas.openxmlformats.org/presentationml/2006/ole">
            <p:oleObj spid="_x0000_s19457" name="Équation" r:id="rId4" imgW="5778360" imgH="3733560" progId="Equation.3">
              <p:embed/>
            </p:oleObj>
          </a:graphicData>
        </a:graphic>
      </p:graphicFrame>
      <p:sp>
        <p:nvSpPr>
          <p:cNvPr id="4" name="ZoneTexte 3"/>
          <p:cNvSpPr txBox="1"/>
          <p:nvPr/>
        </p:nvSpPr>
        <p:spPr>
          <a:xfrm>
            <a:off x="500034" y="5072074"/>
            <a:ext cx="7429552" cy="1477328"/>
          </a:xfrm>
          <a:prstGeom prst="rect">
            <a:avLst/>
          </a:prstGeom>
          <a:noFill/>
        </p:spPr>
        <p:txBody>
          <a:bodyPr wrap="square" rtlCol="0">
            <a:spAutoFit/>
          </a:bodyPr>
          <a:lstStyle/>
          <a:p>
            <a:r>
              <a:rPr lang="fr-FR" dirty="0" smtClean="0"/>
              <a:t>*/Remarque 4: </a:t>
            </a:r>
          </a:p>
          <a:p>
            <a:pPr algn="just"/>
            <a:r>
              <a:rPr lang="fr-FR" dirty="0" smtClean="0"/>
              <a:t>Les équations de Lagrange relatives à  x , y ou z ( </a:t>
            </a:r>
            <a:r>
              <a:rPr lang="fr-FR" dirty="0" err="1" smtClean="0"/>
              <a:t>resp</a:t>
            </a:r>
            <a:r>
              <a:rPr lang="fr-FR" dirty="0" smtClean="0"/>
              <a:t>. </a:t>
            </a:r>
            <a:r>
              <a:rPr lang="el-GR" dirty="0" smtClean="0"/>
              <a:t>ψ</a:t>
            </a:r>
            <a:r>
              <a:rPr lang="fr-FR" dirty="0" smtClean="0"/>
              <a:t>,</a:t>
            </a:r>
            <a:r>
              <a:rPr lang="el-GR" dirty="0" smtClean="0"/>
              <a:t>ϴ</a:t>
            </a:r>
            <a:r>
              <a:rPr lang="fr-FR" dirty="0" smtClean="0"/>
              <a:t> et </a:t>
            </a:r>
            <a:r>
              <a:rPr lang="el-GR" dirty="0" smtClean="0"/>
              <a:t>ϕ</a:t>
            </a:r>
            <a:r>
              <a:rPr lang="fr-FR" dirty="0" smtClean="0"/>
              <a:t>) sont des combinaisons linéaires des théorèmes de la résultante ( </a:t>
            </a:r>
            <a:r>
              <a:rPr lang="fr-FR" dirty="0" err="1" smtClean="0"/>
              <a:t>resp</a:t>
            </a:r>
            <a:r>
              <a:rPr lang="fr-FR" dirty="0" smtClean="0"/>
              <a:t>. théorèmes des moments) appliqués aux différents constituants solides de (∑) et projetés sur les axes correspondants.</a:t>
            </a:r>
            <a:endParaRPr lang="fr-FR" dirty="0"/>
          </a:p>
        </p:txBody>
      </p:sp>
      <p:pic>
        <p:nvPicPr>
          <p:cNvPr id="5" name="~PP1671.WAV">
            <a:hlinkClick r:id="" action="ppaction://media"/>
          </p:cNvPr>
          <p:cNvPicPr>
            <a:picLocks noRot="1" noChangeAspect="1"/>
          </p:cNvPicPr>
          <p:nvPr>
            <a:wavAudioFile r:embed="rId2" name="~PP1671.WAV"/>
          </p:nvPr>
        </p:nvPicPr>
        <p:blipFill>
          <a:blip r:embed="rId5"/>
          <a:stretch>
            <a:fillRect/>
          </a:stretch>
        </p:blipFill>
        <p:spPr>
          <a:xfrm>
            <a:off x="8632825" y="6346825"/>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4" name="Object 2"/>
          <p:cNvGraphicFramePr>
            <a:graphicFrameLocks noChangeAspect="1"/>
          </p:cNvGraphicFramePr>
          <p:nvPr/>
        </p:nvGraphicFramePr>
        <p:xfrm>
          <a:off x="0" y="214290"/>
          <a:ext cx="9144000" cy="6643710"/>
        </p:xfrm>
        <a:graphic>
          <a:graphicData uri="http://schemas.openxmlformats.org/presentationml/2006/ole">
            <p:oleObj spid="_x0000_s18434" name="Équation" r:id="rId4" imgW="6959520" imgH="6349680" progId="Equation.3">
              <p:embed/>
            </p:oleObj>
          </a:graphicData>
        </a:graphic>
      </p:graphicFrame>
      <p:pic>
        <p:nvPicPr>
          <p:cNvPr id="3" name="~PP1795.WAV">
            <a:hlinkClick r:id="" action="ppaction://media"/>
          </p:cNvPr>
          <p:cNvPicPr>
            <a:picLocks noRot="1" noChangeAspect="1"/>
          </p:cNvPicPr>
          <p:nvPr>
            <a:wavAudioFile r:embed="rId2" name="~PP1795.WAV"/>
          </p:nvPr>
        </p:nvPicPr>
        <p:blipFill>
          <a:blip r:embed="rId5"/>
          <a:stretch>
            <a:fillRect/>
          </a:stretch>
        </p:blipFill>
        <p:spPr>
          <a:xfrm>
            <a:off x="8632825" y="6346825"/>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4" name="Object 4"/>
          <p:cNvGraphicFramePr>
            <a:graphicFrameLocks noChangeAspect="1"/>
          </p:cNvGraphicFramePr>
          <p:nvPr/>
        </p:nvGraphicFramePr>
        <p:xfrm>
          <a:off x="142875" y="1"/>
          <a:ext cx="9001125" cy="6858000"/>
        </p:xfrm>
        <a:graphic>
          <a:graphicData uri="http://schemas.openxmlformats.org/presentationml/2006/ole">
            <p:oleObj spid="_x0000_s20484" name="Équation" r:id="rId4" imgW="7099200" imgH="5715000" progId="Equation.3">
              <p:embed/>
            </p:oleObj>
          </a:graphicData>
        </a:graphic>
      </p:graphicFrame>
      <p:pic>
        <p:nvPicPr>
          <p:cNvPr id="3" name="~PP1811.WAV">
            <a:hlinkClick r:id="" action="ppaction://media"/>
          </p:cNvPr>
          <p:cNvPicPr>
            <a:picLocks noRot="1" noChangeAspect="1"/>
          </p:cNvPicPr>
          <p:nvPr>
            <a:wavAudioFile r:embed="rId2" name="~PP1811.WAV"/>
          </p:nvPr>
        </p:nvPicPr>
        <p:blipFill>
          <a:blip r:embed="rId5"/>
          <a:stretch>
            <a:fillRect/>
          </a:stretch>
        </p:blipFill>
        <p:spPr>
          <a:xfrm>
            <a:off x="8632825" y="6346825"/>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518</TotalTime>
  <Words>416</Words>
  <Application>Microsoft Office PowerPoint</Application>
  <PresentationFormat>Affichage à l'écran (4:3)</PresentationFormat>
  <Paragraphs>36</Paragraphs>
  <Slides>10</Slides>
  <Notes>0</Notes>
  <HiddenSlides>0</HiddenSlides>
  <MMClips>10</MMClips>
  <ScaleCrop>false</ScaleCrop>
  <HeadingPairs>
    <vt:vector size="6" baseType="variant">
      <vt:variant>
        <vt:lpstr>Thème</vt:lpstr>
      </vt:variant>
      <vt:variant>
        <vt:i4>1</vt:i4>
      </vt:variant>
      <vt:variant>
        <vt:lpstr>Serveurs OLE incorporés</vt:lpstr>
      </vt:variant>
      <vt:variant>
        <vt:i4>2</vt:i4>
      </vt:variant>
      <vt:variant>
        <vt:lpstr>Titres des diapositives</vt:lpstr>
      </vt:variant>
      <vt:variant>
        <vt:i4>10</vt:i4>
      </vt:variant>
    </vt:vector>
  </HeadingPairs>
  <TitlesOfParts>
    <vt:vector size="13" baseType="lpstr">
      <vt:lpstr>Thème Office</vt:lpstr>
      <vt:lpstr>Équation</vt:lpstr>
      <vt:lpstr>Microsoft Éditeur d'équations 3.0</vt:lpstr>
      <vt:lpstr>SMP5  MECANIQUE ANALYTIQUE  CHAPITRE IV  EQUATIONS DE LAGRANGE</vt:lpstr>
      <vt:lpstr>Diapositive 2</vt:lpstr>
      <vt:lpstr>Diapositive 3</vt:lpstr>
      <vt:lpstr>Diapositive 4</vt:lpstr>
      <vt:lpstr>Diapositive 5</vt:lpstr>
      <vt:lpstr>Diapositive 6</vt:lpstr>
      <vt:lpstr>Diapositive 7</vt:lpstr>
      <vt:lpstr>Diapositive 8</vt:lpstr>
      <vt:lpstr>Diapositive 9</vt:lpstr>
      <vt:lpstr>Diapositive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CHAPITRE IV EQUATIONS DE LAGRANGE</dc:title>
  <dc:creator>Acer</dc:creator>
  <cp:lastModifiedBy>Acer</cp:lastModifiedBy>
  <cp:revision>133</cp:revision>
  <dcterms:created xsi:type="dcterms:W3CDTF">2020-06-22T20:15:52Z</dcterms:created>
  <dcterms:modified xsi:type="dcterms:W3CDTF">2020-12-02T17:27:25Z</dcterms:modified>
</cp:coreProperties>
</file>