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400B-812A-44C8-B471-6972E30F6569}" type="datetimeFigureOut">
              <a:rPr lang="fr-FR" smtClean="0"/>
              <a:pPr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348B-9AB4-4BA5-8603-B5FB95D697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SMP5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MECANIQUE ANALYTIQUE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CHAPITRE V</a:t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INTEGRALES PREMIERES DU MOUVEMENT.</a:t>
            </a:r>
            <a:endParaRPr lang="fr-FR" sz="2800" dirty="0"/>
          </a:p>
        </p:txBody>
      </p:sp>
      <p:pic>
        <p:nvPicPr>
          <p:cNvPr id="3" name="~PP2723.WAV">
            <a:hlinkClick r:id="" action="ppaction://media"/>
          </p:cNvPr>
          <p:cNvPicPr>
            <a:picLocks noRot="1" noChangeAspect="1"/>
          </p:cNvPicPr>
          <p:nvPr>
            <a:wavAudioFile r:embed="rId1" name="~PP272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14313" y="206375"/>
          <a:ext cx="8715375" cy="6373813"/>
        </p:xfrm>
        <a:graphic>
          <a:graphicData uri="http://schemas.openxmlformats.org/presentationml/2006/ole">
            <p:oleObj spid="_x0000_s2049" name="Équation" r:id="rId4" imgW="6311880" imgH="6095880" progId="Equation.3">
              <p:embed/>
            </p:oleObj>
          </a:graphicData>
        </a:graphic>
      </p:graphicFrame>
      <p:pic>
        <p:nvPicPr>
          <p:cNvPr id="3" name="~PP2995.WAV">
            <a:hlinkClick r:id="" action="ppaction://media"/>
          </p:cNvPr>
          <p:cNvPicPr>
            <a:picLocks noRot="1" noChangeAspect="1"/>
          </p:cNvPicPr>
          <p:nvPr>
            <a:wavAudioFile r:embed="rId2" name="~PP2995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6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194347"/>
          </a:xfrm>
        </p:spPr>
        <p:txBody>
          <a:bodyPr/>
          <a:lstStyle/>
          <a:p>
            <a:pPr>
              <a:buNone/>
            </a:pPr>
            <a:r>
              <a:rPr lang="fr-FR" sz="2000" b="1" dirty="0" smtClean="0"/>
              <a:t>I-Intégrale première de l’énergie: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dirty="0" smtClean="0"/>
              <a:t>*/ Conditions d’existence:</a:t>
            </a:r>
          </a:p>
          <a:p>
            <a:pPr>
              <a:buNone/>
            </a:pPr>
            <a:r>
              <a:rPr lang="fr-FR" sz="2000" dirty="0" smtClean="0"/>
              <a:t>Si pour un système (∑) par rapport à R:</a:t>
            </a:r>
          </a:p>
          <a:p>
            <a:pPr>
              <a:buNone/>
            </a:pPr>
            <a:r>
              <a:rPr lang="fr-FR" sz="2000" dirty="0" smtClean="0"/>
              <a:t>-toutes les liaisons sont parfaites, principales et indépendantes de t</a:t>
            </a:r>
          </a:p>
          <a:p>
            <a:pPr>
              <a:buNone/>
            </a:pPr>
            <a:r>
              <a:rPr lang="fr-FR" sz="2000" dirty="0" smtClean="0"/>
              <a:t>-tous les efforts qui travaillent, autres que ceux de liaison, sont conservatifs</a:t>
            </a:r>
          </a:p>
          <a:p>
            <a:pPr>
              <a:buNone/>
            </a:pPr>
            <a:r>
              <a:rPr lang="fr-FR" sz="2000" dirty="0" smtClean="0"/>
              <a:t>Alors: 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*/ démonstration: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3357562"/>
          <a:ext cx="8358246" cy="3357586"/>
        </p:xfrm>
        <a:graphic>
          <a:graphicData uri="http://schemas.openxmlformats.org/presentationml/2006/ole">
            <p:oleObj spid="_x0000_s1026" name="Équation" r:id="rId4" imgW="6476760" imgH="38098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00298" y="2643182"/>
          <a:ext cx="2643206" cy="428628"/>
        </p:xfrm>
        <a:graphic>
          <a:graphicData uri="http://schemas.openxmlformats.org/presentationml/2006/ole">
            <p:oleObj spid="_x0000_s1027" name="Équation" r:id="rId5" imgW="2082600" imgH="457200" progId="Equation.3">
              <p:embed/>
            </p:oleObj>
          </a:graphicData>
        </a:graphic>
      </p:graphicFrame>
      <p:pic>
        <p:nvPicPr>
          <p:cNvPr id="5" name="~PP334.WAV">
            <a:hlinkClick r:id="" action="ppaction://media"/>
          </p:cNvPr>
          <p:cNvPicPr>
            <a:picLocks noRot="1" noChangeAspect="1"/>
          </p:cNvPicPr>
          <p:nvPr>
            <a:wavAudioFile r:embed="rId2" name="~PP334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53975"/>
          <a:ext cx="9143999" cy="5732479"/>
        </p:xfrm>
        <a:graphic>
          <a:graphicData uri="http://schemas.openxmlformats.org/presentationml/2006/ole">
            <p:oleObj spid="_x0000_s16386" name="Équation" r:id="rId4" imgW="6248160" imgH="7162560" progId="Equation.3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6546" y="5715016"/>
            <a:ext cx="880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*/ Remarque: </a:t>
            </a:r>
          </a:p>
          <a:p>
            <a:r>
              <a:rPr lang="fr-FR" dirty="0" smtClean="0"/>
              <a:t>Pour un système conservatif à un degré de liberté, l’intégrale première de l’énergie permet</a:t>
            </a:r>
          </a:p>
          <a:p>
            <a:r>
              <a:rPr lang="fr-FR" dirty="0" smtClean="0"/>
              <a:t>d’obtenir simplement l’équation du mouvement.</a:t>
            </a:r>
            <a:endParaRPr lang="fr-FR" dirty="0"/>
          </a:p>
        </p:txBody>
      </p:sp>
      <p:pic>
        <p:nvPicPr>
          <p:cNvPr id="5" name="~PP2726.WAV">
            <a:hlinkClick r:id="" action="ppaction://media"/>
          </p:cNvPr>
          <p:cNvPicPr>
            <a:picLocks noRot="1" noChangeAspect="1"/>
          </p:cNvPicPr>
          <p:nvPr>
            <a:wavAudioFile r:embed="rId2" name="~PP2726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429420"/>
          </a:xfrm>
        </p:spPr>
        <p:txBody>
          <a:bodyPr/>
          <a:lstStyle/>
          <a:p>
            <a:pPr>
              <a:buNone/>
            </a:pPr>
            <a:r>
              <a:rPr lang="fr-FR" sz="2000" b="1" dirty="0" smtClean="0"/>
              <a:t>II-</a:t>
            </a:r>
            <a:r>
              <a:rPr lang="fr-FR" dirty="0" smtClean="0"/>
              <a:t> </a:t>
            </a:r>
            <a:r>
              <a:rPr lang="fr-FR" sz="2000" b="1" dirty="0" smtClean="0"/>
              <a:t>Intégrale première de Painlevé: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dirty="0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857232"/>
          <a:ext cx="9144000" cy="6000768"/>
        </p:xfrm>
        <a:graphic>
          <a:graphicData uri="http://schemas.openxmlformats.org/presentationml/2006/ole">
            <p:oleObj spid="_x0000_s17410" name="Équation" r:id="rId4" imgW="7569000" imgH="6400800" progId="Equation.3">
              <p:embed/>
            </p:oleObj>
          </a:graphicData>
        </a:graphic>
      </p:graphicFrame>
      <p:pic>
        <p:nvPicPr>
          <p:cNvPr id="4" name="~PP2023.WAV">
            <a:hlinkClick r:id="" action="ppaction://media"/>
          </p:cNvPr>
          <p:cNvPicPr>
            <a:picLocks noRot="1" noChangeAspect="1"/>
          </p:cNvPicPr>
          <p:nvPr>
            <a:wavAudioFile r:embed="rId2" name="~PP202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17463" y="-238125"/>
          <a:ext cx="9180513" cy="7335838"/>
        </p:xfrm>
        <a:graphic>
          <a:graphicData uri="http://schemas.openxmlformats.org/presentationml/2006/ole">
            <p:oleObj spid="_x0000_s18434" name="Équation" r:id="rId4" imgW="6260760" imgH="7035480" progId="Equation.3">
              <p:embed/>
            </p:oleObj>
          </a:graphicData>
        </a:graphic>
      </p:graphicFrame>
      <p:pic>
        <p:nvPicPr>
          <p:cNvPr id="3" name="~PP3738.WAV">
            <a:hlinkClick r:id="" action="ppaction://media"/>
          </p:cNvPr>
          <p:cNvPicPr>
            <a:picLocks noRot="1" noChangeAspect="1"/>
          </p:cNvPicPr>
          <p:nvPr>
            <a:wavAudioFile r:embed="rId2" name="~PP373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14313" y="214291"/>
          <a:ext cx="8572500" cy="2428891"/>
        </p:xfrm>
        <a:graphic>
          <a:graphicData uri="http://schemas.openxmlformats.org/presentationml/2006/ole">
            <p:oleObj spid="_x0000_s19458" name="Équation" r:id="rId4" imgW="6603840" imgH="176508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3000372"/>
          <a:ext cx="9144000" cy="3643312"/>
        </p:xfrm>
        <a:graphic>
          <a:graphicData uri="http://schemas.openxmlformats.org/presentationml/2006/ole">
            <p:oleObj spid="_x0000_s19459" name="Équation" r:id="rId5" imgW="6680160" imgH="2552400" progId="Equation.3">
              <p:embed/>
            </p:oleObj>
          </a:graphicData>
        </a:graphic>
      </p:graphicFrame>
      <p:pic>
        <p:nvPicPr>
          <p:cNvPr id="4" name="~PP261.WAV">
            <a:hlinkClick r:id="" action="ppaction://media"/>
          </p:cNvPr>
          <p:cNvPicPr>
            <a:picLocks noRot="1" noChangeAspect="1"/>
          </p:cNvPicPr>
          <p:nvPr>
            <a:wavAudioFile r:embed="rId2" name="~PP261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500042"/>
          <a:ext cx="8789987" cy="5911850"/>
        </p:xfrm>
        <a:graphic>
          <a:graphicData uri="http://schemas.openxmlformats.org/presentationml/2006/ole">
            <p:oleObj spid="_x0000_s20482" name="Équation" r:id="rId4" imgW="6451560" imgH="5841720" progId="Equation.3">
              <p:embed/>
            </p:oleObj>
          </a:graphicData>
        </a:graphic>
      </p:graphicFrame>
      <p:pic>
        <p:nvPicPr>
          <p:cNvPr id="3" name="~PP2569.WAV">
            <a:hlinkClick r:id="" action="ppaction://media"/>
          </p:cNvPr>
          <p:cNvPicPr>
            <a:picLocks noRot="1" noChangeAspect="1"/>
          </p:cNvPicPr>
          <p:nvPr>
            <a:wavAudioFile r:embed="rId2" name="~PP256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8786874" cy="5072074"/>
        </p:xfrm>
        <a:graphic>
          <a:graphicData uri="http://schemas.openxmlformats.org/presentationml/2006/ole">
            <p:oleObj spid="_x0000_s21506" name="Équation" r:id="rId4" imgW="6095880" imgH="3416040" progId="Equation.3">
              <p:embed/>
            </p:oleObj>
          </a:graphicData>
        </a:graphic>
      </p:graphicFrame>
      <p:pic>
        <p:nvPicPr>
          <p:cNvPr id="3" name="~PP1701.WAV">
            <a:hlinkClick r:id="" action="ppaction://media"/>
          </p:cNvPr>
          <p:cNvPicPr>
            <a:picLocks noRot="1" noChangeAspect="1"/>
          </p:cNvPicPr>
          <p:nvPr>
            <a:wavAudioFile r:embed="rId2" name="~PP170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84</Words>
  <Application>Microsoft Office PowerPoint</Application>
  <PresentationFormat>Affichage à l'écran (4:3)</PresentationFormat>
  <Paragraphs>15</Paragraphs>
  <Slides>9</Slides>
  <Notes>0</Notes>
  <HiddenSlides>0</HiddenSlides>
  <MMClips>9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Thème Office</vt:lpstr>
      <vt:lpstr>Microsoft Éditeur d'équations 3.0</vt:lpstr>
      <vt:lpstr>Équation</vt:lpstr>
      <vt:lpstr>SMP5  MECANIQUE ANALYTIQUE  CHAPITRE V  INTEGRALES PREMIERES DU MOUVEMENT.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 INTEGRALES PREMIERES DU MOUVEMENT.</dc:title>
  <dc:creator>Acer</dc:creator>
  <cp:lastModifiedBy>Acer</cp:lastModifiedBy>
  <cp:revision>128</cp:revision>
  <dcterms:created xsi:type="dcterms:W3CDTF">2020-06-24T19:07:22Z</dcterms:created>
  <dcterms:modified xsi:type="dcterms:W3CDTF">2020-12-02T17:24:30Z</dcterms:modified>
</cp:coreProperties>
</file>