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1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D681-344D-4886-AA7D-55995A9A2A38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C62C-480F-4469-ACD6-3369F6E17D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2" Type="http://schemas.openxmlformats.org/officeDocument/2006/relationships/audio" Target="../media/audio11.wav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6.bin"/><Relationship Id="rId2" Type="http://schemas.openxmlformats.org/officeDocument/2006/relationships/audio" Target="../media/audio13.wav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0800000" flipV="1">
            <a:off x="571472" y="1071546"/>
            <a:ext cx="7772400" cy="157163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VIBRATIONS-CHAPITRE II: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VIBRATIONS DES SYSTEMES  A </a:t>
            </a:r>
            <a:br>
              <a:rPr lang="fr-FR" b="1" dirty="0" smtClean="0"/>
            </a:br>
            <a:r>
              <a:rPr lang="fr-FR" b="1" dirty="0" smtClean="0"/>
              <a:t>1 D.D.L</a:t>
            </a:r>
            <a:endParaRPr lang="fr-FR" b="1" dirty="0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57158" y="4143380"/>
          <a:ext cx="8501122" cy="2357454"/>
        </p:xfrm>
        <a:graphic>
          <a:graphicData uri="http://schemas.openxmlformats.org/presentationml/2006/ole">
            <p:oleObj spid="_x0000_s2049" name="Équation" r:id="rId4" imgW="5740200" imgH="1549080" progId="Equation.3">
              <p:embed/>
            </p:oleObj>
          </a:graphicData>
        </a:graphic>
      </p:graphicFrame>
      <p:pic>
        <p:nvPicPr>
          <p:cNvPr id="4" name="~PP174.WAV">
            <a:hlinkClick r:id="" action="ppaction://media"/>
          </p:cNvPr>
          <p:cNvPicPr>
            <a:picLocks noRot="1" noChangeAspect="1"/>
          </p:cNvPicPr>
          <p:nvPr>
            <a:wavAudioFile r:embed="rId2" name="~PP17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79400" y="198438"/>
          <a:ext cx="8512175" cy="6426200"/>
        </p:xfrm>
        <a:graphic>
          <a:graphicData uri="http://schemas.openxmlformats.org/presentationml/2006/ole">
            <p:oleObj spid="_x0000_s21506" name="Équation" r:id="rId4" imgW="6680160" imgH="6426000" progId="Equation.3">
              <p:embed/>
            </p:oleObj>
          </a:graphicData>
        </a:graphic>
      </p:graphicFrame>
      <p:pic>
        <p:nvPicPr>
          <p:cNvPr id="3" name="~PP773.WAV">
            <a:hlinkClick r:id="" action="ppaction://media"/>
          </p:cNvPr>
          <p:cNvPicPr>
            <a:picLocks noRot="1" noChangeAspect="1"/>
          </p:cNvPicPr>
          <p:nvPr>
            <a:wavAudioFile r:embed="rId2" name="~PP77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57290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1472" y="357166"/>
          <a:ext cx="7929618" cy="1714512"/>
        </p:xfrm>
        <a:graphic>
          <a:graphicData uri="http://schemas.openxmlformats.org/presentationml/2006/ole">
            <p:oleObj spid="_x0000_s28674" name="Équation" r:id="rId4" imgW="7213320" imgH="1612800" progId="Equation.3">
              <p:embed/>
            </p:oleObj>
          </a:graphicData>
        </a:graphic>
      </p:graphicFrame>
      <p:pic>
        <p:nvPicPr>
          <p:cNvPr id="28675" name="Picture 3" descr="F:\fig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71678"/>
            <a:ext cx="3714776" cy="3714776"/>
          </a:xfrm>
          <a:prstGeom prst="rect">
            <a:avLst/>
          </a:prstGeom>
          <a:noFill/>
        </p:spPr>
      </p:pic>
      <p:pic>
        <p:nvPicPr>
          <p:cNvPr id="28676" name="Picture 4" descr="F:\fig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2357430"/>
            <a:ext cx="4786346" cy="328614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00034" y="585789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*Evolutions de l’amplitude et la phase en fonction de la pulsation réduite  </a:t>
            </a:r>
            <a:endParaRPr lang="fr-FR" dirty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7358082" y="5857892"/>
          <a:ext cx="785818" cy="357190"/>
        </p:xfrm>
        <a:graphic>
          <a:graphicData uri="http://schemas.openxmlformats.org/presentationml/2006/ole">
            <p:oleObj spid="_x0000_s28677" name="Équation" r:id="rId7" imgW="444240" imgH="241200" progId="Equation.3">
              <p:embed/>
            </p:oleObj>
          </a:graphicData>
        </a:graphic>
      </p:graphicFrame>
      <p:pic>
        <p:nvPicPr>
          <p:cNvPr id="8" name="~PP257.WAV">
            <a:hlinkClick r:id="" action="ppaction://media"/>
          </p:cNvPr>
          <p:cNvPicPr>
            <a:picLocks noRot="1" noChangeAspect="1"/>
          </p:cNvPicPr>
          <p:nvPr>
            <a:wavAudioFile r:embed="rId2" name="~PP257.WAV"/>
          </p:nvPr>
        </p:nvPicPr>
        <p:blipFill>
          <a:blip r:embed="rId8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57158" y="357166"/>
          <a:ext cx="8429684" cy="6072230"/>
        </p:xfrm>
        <a:graphic>
          <a:graphicData uri="http://schemas.openxmlformats.org/presentationml/2006/ole">
            <p:oleObj spid="_x0000_s22530" name="Équation" r:id="rId4" imgW="6413400" imgH="4952880" progId="Equation.3">
              <p:embed/>
            </p:oleObj>
          </a:graphicData>
        </a:graphic>
      </p:graphicFrame>
      <p:pic>
        <p:nvPicPr>
          <p:cNvPr id="3" name="~PP1420.WAV">
            <a:hlinkClick r:id="" action="ppaction://media"/>
          </p:cNvPr>
          <p:cNvPicPr>
            <a:picLocks noRot="1" noChangeAspect="1"/>
          </p:cNvPicPr>
          <p:nvPr>
            <a:wavAudioFile r:embed="rId2" name="~PP142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428596" y="5000636"/>
            <a:ext cx="772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>
                  <a:solidFill>
                    <a:schemeClr val="tx1"/>
                  </a:solidFill>
                  <a:prstDash val="dash"/>
                </a:ln>
              </a:rPr>
              <a:t>  - - - - - - - - - - - - - - - - - - - - - - - - - - - - - - - - - - - -- - - - - - - - - - - - - - - - - - - - - - -  </a:t>
            </a:r>
            <a:r>
              <a:rPr lang="el-GR" dirty="0" smtClean="0">
                <a:ln>
                  <a:solidFill>
                    <a:schemeClr val="tx1"/>
                  </a:solidFill>
                  <a:prstDash val="dash"/>
                </a:ln>
              </a:rPr>
              <a:t>ϕ</a:t>
            </a:r>
            <a:endParaRPr lang="fr-FR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357422" y="5143512"/>
            <a:ext cx="40005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>
            <a:off x="4143372" y="5286388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3108315" y="4106867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2214546" y="3286124"/>
            <a:ext cx="2000264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8006474" flipV="1">
            <a:off x="3778428" y="1911810"/>
            <a:ext cx="2603706" cy="36933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- - - - - - - - - - - - -  </a:t>
            </a:r>
            <a:r>
              <a:rPr lang="el-GR" dirty="0" smtClean="0"/>
              <a:t>ϕ</a:t>
            </a:r>
            <a:r>
              <a:rPr lang="fr-FR" dirty="0" smtClean="0"/>
              <a:t>=0</a:t>
            </a:r>
            <a:endParaRPr lang="fr-FR" dirty="0"/>
          </a:p>
        </p:txBody>
      </p:sp>
      <p:sp>
        <p:nvSpPr>
          <p:cNvPr id="19" name="Arc 18"/>
          <p:cNvSpPr/>
          <p:nvPr/>
        </p:nvSpPr>
        <p:spPr>
          <a:xfrm>
            <a:off x="6786578" y="3143248"/>
            <a:ext cx="500066" cy="914400"/>
          </a:xfrm>
          <a:prstGeom prst="arc">
            <a:avLst>
              <a:gd name="adj1" fmla="val 16200000"/>
              <a:gd name="adj2" fmla="val 18203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rot="10800000">
            <a:off x="7000892" y="3143248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858016" y="328612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+</a:t>
            </a:r>
            <a:endParaRPr lang="fr-FR" sz="36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86248" y="3786190"/>
          <a:ext cx="857256" cy="357190"/>
        </p:xfrm>
        <a:graphic>
          <a:graphicData uri="http://schemas.openxmlformats.org/presentationml/2006/ole">
            <p:oleObj spid="_x0000_s24578" name="Équation" r:id="rId4" imgW="571320" imgH="2156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571736" y="3643314"/>
          <a:ext cx="642942" cy="571504"/>
        </p:xfrm>
        <a:graphic>
          <a:graphicData uri="http://schemas.openxmlformats.org/presentationml/2006/ole">
            <p:oleObj spid="_x0000_s24579" name="Équation" r:id="rId5" imgW="419040" imgH="4442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571868" y="4572008"/>
          <a:ext cx="714380" cy="428628"/>
        </p:xfrm>
        <a:graphic>
          <a:graphicData uri="http://schemas.openxmlformats.org/presentationml/2006/ole">
            <p:oleObj spid="_x0000_s24580" name="Équation" r:id="rId6" imgW="406080" imgH="2412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072066" y="5314916"/>
          <a:ext cx="857256" cy="400100"/>
        </p:xfrm>
        <a:graphic>
          <a:graphicData uri="http://schemas.openxmlformats.org/presentationml/2006/ole">
            <p:oleObj spid="_x0000_s24581" name="Équation" r:id="rId7" imgW="419040" imgH="228600" progId="Equation.3">
              <p:embed/>
            </p:oleObj>
          </a:graphicData>
        </a:graphic>
      </p:graphicFrame>
      <p:sp>
        <p:nvSpPr>
          <p:cNvPr id="16" name="Arc 15"/>
          <p:cNvSpPr/>
          <p:nvPr/>
        </p:nvSpPr>
        <p:spPr>
          <a:xfrm>
            <a:off x="2571736" y="4643446"/>
            <a:ext cx="571504" cy="500066"/>
          </a:xfrm>
          <a:prstGeom prst="arc">
            <a:avLst>
              <a:gd name="adj1" fmla="val 16200000"/>
              <a:gd name="adj2" fmla="val 3770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57159" y="5786454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vibration est en retard de </a:t>
            </a:r>
            <a:r>
              <a:rPr lang="el-GR" dirty="0" smtClean="0"/>
              <a:t>ϕ</a:t>
            </a:r>
            <a:r>
              <a:rPr lang="fr-FR" dirty="0" smtClean="0"/>
              <a:t> par rapport à la force excitatrice.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714612" y="47863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el-GR" dirty="0" smtClean="0"/>
              <a:t>ϕ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42844" y="214290"/>
          <a:ext cx="8715436" cy="1928826"/>
        </p:xfrm>
        <a:graphic>
          <a:graphicData uri="http://schemas.openxmlformats.org/presentationml/2006/ole">
            <p:oleObj spid="_x0000_s24582" name="Équation" r:id="rId8" imgW="6057720" imgH="1726920" progId="Equation.3">
              <p:embed/>
            </p:oleObj>
          </a:graphicData>
        </a:graphic>
      </p:graphicFrame>
      <p:pic>
        <p:nvPicPr>
          <p:cNvPr id="22" name="~PP1924.WAV">
            <a:hlinkClick r:id="" action="ppaction://media"/>
          </p:cNvPr>
          <p:cNvPicPr>
            <a:picLocks noRot="1" noChangeAspect="1"/>
          </p:cNvPicPr>
          <p:nvPr>
            <a:wavAudioFile r:embed="rId2" name="~PP1924.WAV"/>
          </p:nvPr>
        </p:nvPicPr>
        <p:blipFill>
          <a:blip r:embed="rId9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14282" y="214291"/>
          <a:ext cx="8786874" cy="3286148"/>
        </p:xfrm>
        <a:graphic>
          <a:graphicData uri="http://schemas.openxmlformats.org/presentationml/2006/ole">
            <p:oleObj spid="_x0000_s25602" name="Équation" r:id="rId4" imgW="6095880" imgH="3085920" progId="Equation.3">
              <p:embed/>
            </p:oleObj>
          </a:graphicData>
        </a:graphic>
      </p:graphicFrame>
      <p:pic>
        <p:nvPicPr>
          <p:cNvPr id="25603" name="Picture 3" descr="F:\fig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76358"/>
            <a:ext cx="8572560" cy="3004248"/>
          </a:xfrm>
          <a:prstGeom prst="rect">
            <a:avLst/>
          </a:prstGeom>
          <a:noFill/>
        </p:spPr>
      </p:pic>
      <p:pic>
        <p:nvPicPr>
          <p:cNvPr id="4" name="~PP2634.WAV">
            <a:hlinkClick r:id="" action="ppaction://media"/>
          </p:cNvPr>
          <p:cNvPicPr>
            <a:picLocks noRot="1" noChangeAspect="1"/>
          </p:cNvPicPr>
          <p:nvPr>
            <a:wavAudioFile r:embed="rId2" name="~PP2634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57356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82663" y="711200"/>
          <a:ext cx="7137400" cy="5410200"/>
        </p:xfrm>
        <a:graphic>
          <a:graphicData uri="http://schemas.openxmlformats.org/presentationml/2006/ole">
            <p:oleObj spid="_x0000_s26626" name="Équation" r:id="rId4" imgW="7137360" imgH="5410080" progId="Equation.3">
              <p:embed/>
            </p:oleObj>
          </a:graphicData>
        </a:graphic>
      </p:graphicFrame>
      <p:pic>
        <p:nvPicPr>
          <p:cNvPr id="4" name="~PP876.WAV">
            <a:hlinkClick r:id="" action="ppaction://media"/>
          </p:cNvPr>
          <p:cNvPicPr>
            <a:picLocks noRot="1" noChangeAspect="1"/>
          </p:cNvPicPr>
          <p:nvPr>
            <a:wavAudioFile r:embed="rId2" name="~PP876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73038" y="411163"/>
          <a:ext cx="8799512" cy="4819650"/>
        </p:xfrm>
        <a:graphic>
          <a:graphicData uri="http://schemas.openxmlformats.org/presentationml/2006/ole">
            <p:oleObj spid="_x0000_s27650" name="Équation" r:id="rId4" imgW="6045120" imgH="4368600" progId="Equation.3">
              <p:embed/>
            </p:oleObj>
          </a:graphicData>
        </a:graphic>
      </p:graphicFrame>
      <p:pic>
        <p:nvPicPr>
          <p:cNvPr id="27651" name="Picture 3" descr="F:\fig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297406"/>
            <a:ext cx="3748095" cy="156059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285984" y="5500702"/>
            <a:ext cx="44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pic>
        <p:nvPicPr>
          <p:cNvPr id="5" name="~PP3259.WAV">
            <a:hlinkClick r:id="" action="ppaction://media"/>
          </p:cNvPr>
          <p:cNvPicPr>
            <a:picLocks noRot="1" noChangeAspect="1"/>
          </p:cNvPicPr>
          <p:nvPr>
            <a:wavAudioFile r:embed="rId2" name="~PP3259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571479"/>
          <a:ext cx="8639175" cy="6392883"/>
        </p:xfrm>
        <a:graphic>
          <a:graphicData uri="http://schemas.openxmlformats.org/presentationml/2006/ole">
            <p:oleObj spid="_x0000_s1026" name="Équation" r:id="rId4" imgW="5981400" imgH="5003640" progId="Equation.3">
              <p:embed/>
            </p:oleObj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85720" y="357166"/>
            <a:ext cx="6489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I-Systèmes conservatifs: l’oscillateur harmonique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4" name="~PP2370.WAV">
            <a:hlinkClick r:id="" action="ppaction://media"/>
          </p:cNvPr>
          <p:cNvPicPr>
            <a:picLocks noRot="1" noChangeAspect="1"/>
          </p:cNvPicPr>
          <p:nvPr>
            <a:wavAudioFile r:embed="rId2" name="~PP237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14313" y="285728"/>
          <a:ext cx="8501062" cy="6357982"/>
        </p:xfrm>
        <a:graphic>
          <a:graphicData uri="http://schemas.openxmlformats.org/presentationml/2006/ole">
            <p:oleObj spid="_x0000_s15362" name="Équation" r:id="rId4" imgW="5968800" imgH="5841720" progId="Equation.3">
              <p:embed/>
            </p:oleObj>
          </a:graphicData>
        </a:graphic>
      </p:graphicFrame>
      <p:pic>
        <p:nvPicPr>
          <p:cNvPr id="3" name="~PP1373.WAV">
            <a:hlinkClick r:id="" action="ppaction://media"/>
          </p:cNvPr>
          <p:cNvPicPr>
            <a:picLocks noRot="1" noChangeAspect="1"/>
          </p:cNvPicPr>
          <p:nvPr>
            <a:wavAudioFile r:embed="rId2" name="~PP137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fr-FR" sz="2400" dirty="0" smtClean="0"/>
              <a:t>II- Vibrations amorties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sz="1600" b="1" dirty="0" smtClean="0"/>
          </a:p>
          <a:p>
            <a:pPr>
              <a:buNone/>
            </a:pPr>
            <a:r>
              <a:rPr lang="fr-FR" sz="1600" b="1" dirty="0" smtClean="0"/>
              <a:t>*/ Amortisseur visqueux linéaire de coefficient de frottement </a:t>
            </a:r>
            <a:r>
              <a:rPr lang="fr-FR" sz="1600" b="1" dirty="0" smtClean="0">
                <a:latin typeface="Symbol" pitchFamily="18" charset="2"/>
              </a:rPr>
              <a:t>a</a:t>
            </a:r>
          </a:p>
          <a:p>
            <a:pPr>
              <a:buNone/>
            </a:pPr>
            <a:r>
              <a:rPr lang="fr-FR" sz="1600" dirty="0" smtClean="0"/>
              <a:t>La masse de l’amortisseur sera supposée négligeable.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3286116" y="5000636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5143504" y="535782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>
            <a:off x="3357554" y="5786454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3751257" y="539275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536943" y="539275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>
            <a:off x="2357422" y="5357826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500694" y="5357826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4000496" y="5072074"/>
            <a:ext cx="21431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10800000" flipV="1">
            <a:off x="4000496" y="5357826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3964777" y="5536421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10800000" flipV="1">
            <a:off x="4000496" y="5072074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4071934" y="5214950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10800000" flipV="1">
            <a:off x="4000496" y="5429264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4107653" y="5679297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071670" y="535782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6357950" y="5286388"/>
            <a:ext cx="45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4357686" y="5143513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Fluide </a:t>
            </a:r>
          </a:p>
          <a:p>
            <a:r>
              <a:rPr lang="fr-FR" dirty="0" smtClean="0"/>
              <a:t>visqueux</a:t>
            </a:r>
            <a:endParaRPr lang="fr-FR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28596" y="2143116"/>
          <a:ext cx="8286808" cy="1524000"/>
        </p:xfrm>
        <a:graphic>
          <a:graphicData uri="http://schemas.openxmlformats.org/presentationml/2006/ole">
            <p:oleObj spid="_x0000_s16387" name="Équation" r:id="rId4" imgW="4991040" imgH="965160" progId="Equation.3">
              <p:embed/>
            </p:oleObj>
          </a:graphicData>
        </a:graphic>
      </p:graphicFrame>
      <p:pic>
        <p:nvPicPr>
          <p:cNvPr id="22" name="~PP702.WAV">
            <a:hlinkClick r:id="" action="ppaction://media"/>
          </p:cNvPr>
          <p:cNvPicPr>
            <a:picLocks noRot="1" noChangeAspect="1"/>
          </p:cNvPicPr>
          <p:nvPr>
            <a:wavAudioFile r:embed="rId2" name="~PP702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14281" y="785813"/>
          <a:ext cx="8929719" cy="5786437"/>
        </p:xfrm>
        <a:graphic>
          <a:graphicData uri="http://schemas.openxmlformats.org/presentationml/2006/ole">
            <p:oleObj spid="_x0000_s17410" name="Équation" r:id="rId4" imgW="6717960" imgH="5283000" progId="Equation.3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00034" y="357166"/>
            <a:ext cx="264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*/Equation des vibrations:</a:t>
            </a:r>
            <a:endParaRPr lang="fr-FR" dirty="0"/>
          </a:p>
        </p:txBody>
      </p:sp>
      <p:pic>
        <p:nvPicPr>
          <p:cNvPr id="6" name="~PP497.WAV">
            <a:hlinkClick r:id="" action="ppaction://media"/>
          </p:cNvPr>
          <p:cNvPicPr>
            <a:picLocks noRot="1" noChangeAspect="1"/>
          </p:cNvPicPr>
          <p:nvPr>
            <a:wavAudioFile r:embed="rId2" name="~PP49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4282" y="285728"/>
          <a:ext cx="8715436" cy="6572272"/>
        </p:xfrm>
        <a:graphic>
          <a:graphicData uri="http://schemas.openxmlformats.org/presentationml/2006/ole">
            <p:oleObj spid="_x0000_s18434" name="Équation" r:id="rId4" imgW="6324480" imgH="5283000" progId="Equation.3">
              <p:embed/>
            </p:oleObj>
          </a:graphicData>
        </a:graphic>
      </p:graphicFrame>
      <p:pic>
        <p:nvPicPr>
          <p:cNvPr id="3" name="~PP2076.WAV">
            <a:hlinkClick r:id="" action="ppaction://media"/>
          </p:cNvPr>
          <p:cNvPicPr>
            <a:picLocks noRot="1" noChangeAspect="1"/>
          </p:cNvPicPr>
          <p:nvPr>
            <a:wavAudioFile r:embed="rId2" name="~PP2076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fig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14686"/>
            <a:ext cx="5929354" cy="2928958"/>
          </a:xfrm>
          <a:prstGeom prst="rect">
            <a:avLst/>
          </a:prstGeom>
          <a:noFill/>
        </p:spPr>
      </p:pic>
      <p:pic>
        <p:nvPicPr>
          <p:cNvPr id="29699" name="Picture 3" descr="F:\fig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28"/>
            <a:ext cx="7500990" cy="250033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500166" y="2571744"/>
            <a:ext cx="18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*Régime critique.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42976" y="6072206"/>
            <a:ext cx="296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*Régime </a:t>
            </a:r>
            <a:r>
              <a:rPr lang="fr-FR" dirty="0" err="1" smtClean="0"/>
              <a:t>pseudo-périodique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~PP604.WAV">
            <a:hlinkClick r:id="" action="ppaction://media"/>
          </p:cNvPr>
          <p:cNvPicPr>
            <a:picLocks noRot="1" noChangeAspect="1"/>
          </p:cNvPicPr>
          <p:nvPr>
            <a:wavAudioFile r:embed="rId1" name="~PP60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58" name="Équation" r:id="rId4" imgW="6578280" imgH="4647960" progId="Equation.3">
              <p:embed/>
            </p:oleObj>
          </a:graphicData>
        </a:graphic>
      </p:graphicFrame>
      <p:pic>
        <p:nvPicPr>
          <p:cNvPr id="3" name="~PP1303.WAV">
            <a:hlinkClick r:id="" action="ppaction://media"/>
          </p:cNvPr>
          <p:cNvPicPr>
            <a:picLocks noRot="1" noChangeAspect="1"/>
          </p:cNvPicPr>
          <p:nvPr>
            <a:wavAudioFile r:embed="rId2" name="~PP130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14282" y="928670"/>
          <a:ext cx="8501063" cy="5929330"/>
        </p:xfrm>
        <a:graphic>
          <a:graphicData uri="http://schemas.openxmlformats.org/presentationml/2006/ole">
            <p:oleObj spid="_x0000_s20482" name="Équation" r:id="rId4" imgW="5930640" imgH="5994360" progId="Equation.3">
              <p:embed/>
            </p:oleObj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28596" y="357166"/>
            <a:ext cx="3008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III- Vibrations forcées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4" name="~PP3231.WAV">
            <a:hlinkClick r:id="" action="ppaction://media"/>
          </p:cNvPr>
          <p:cNvPicPr>
            <a:picLocks noRot="1" noChangeAspect="1"/>
          </p:cNvPicPr>
          <p:nvPr>
            <a:wavAudioFile r:embed="rId2" name="~PP323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157</Words>
  <Application>Microsoft Office PowerPoint</Application>
  <PresentationFormat>Affichage à l'écran (4:3)</PresentationFormat>
  <Paragraphs>21</Paragraphs>
  <Slides>16</Slides>
  <Notes>0</Notes>
  <HiddenSlides>0</HiddenSlides>
  <MMClips>16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Thème Office</vt:lpstr>
      <vt:lpstr>Équation</vt:lpstr>
      <vt:lpstr>Microsoft Éditeur d'équations 3.0</vt:lpstr>
      <vt:lpstr>VIBRATIONS-CHAPITRE II:  VIBRATIONS DES SYSTEMES  A  1 D.D.L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II:  VIBRATIONS DE (∑) A 1 D.D.L</dc:title>
  <dc:creator>Acer</dc:creator>
  <cp:lastModifiedBy>Acer</cp:lastModifiedBy>
  <cp:revision>198</cp:revision>
  <dcterms:created xsi:type="dcterms:W3CDTF">2020-07-07T11:19:07Z</dcterms:created>
  <dcterms:modified xsi:type="dcterms:W3CDTF">2020-12-19T11:03:32Z</dcterms:modified>
</cp:coreProperties>
</file>