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6" r:id="rId1"/>
  </p:sldMasterIdLst>
  <p:notesMasterIdLst>
    <p:notesMasterId r:id="rId21"/>
  </p:notesMasterIdLst>
  <p:handoutMasterIdLst>
    <p:handoutMasterId r:id="rId22"/>
  </p:handoutMasterIdLst>
  <p:sldIdLst>
    <p:sldId id="563" r:id="rId2"/>
    <p:sldId id="768" r:id="rId3"/>
    <p:sldId id="711" r:id="rId4"/>
    <p:sldId id="764" r:id="rId5"/>
    <p:sldId id="765" r:id="rId6"/>
    <p:sldId id="776" r:id="rId7"/>
    <p:sldId id="769" r:id="rId8"/>
    <p:sldId id="758" r:id="rId9"/>
    <p:sldId id="759" r:id="rId10"/>
    <p:sldId id="772" r:id="rId11"/>
    <p:sldId id="770" r:id="rId12"/>
    <p:sldId id="774" r:id="rId13"/>
    <p:sldId id="755" r:id="rId14"/>
    <p:sldId id="775" r:id="rId15"/>
    <p:sldId id="762" r:id="rId16"/>
    <p:sldId id="778" r:id="rId17"/>
    <p:sldId id="779" r:id="rId18"/>
    <p:sldId id="780" r:id="rId19"/>
    <p:sldId id="619" r:id="rId20"/>
  </p:sldIdLst>
  <p:sldSz cx="9906000" cy="6858000" type="A4"/>
  <p:notesSz cx="6797675" cy="987425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0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EBF1DE"/>
    <a:srgbClr val="A7007C"/>
    <a:srgbClr val="A0057C"/>
    <a:srgbClr val="F6F8FB"/>
    <a:srgbClr val="FBF8FB"/>
    <a:srgbClr val="FFBB39"/>
    <a:srgbClr val="42C2AC"/>
    <a:srgbClr val="F05242"/>
    <a:srgbClr val="ED3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9" autoAdjust="0"/>
    <p:restoredTop sz="93704" autoAdjust="0"/>
  </p:normalViewPr>
  <p:slideViewPr>
    <p:cSldViewPr snapToGrid="0" showGuides="1">
      <p:cViewPr varScale="1">
        <p:scale>
          <a:sx n="132" d="100"/>
          <a:sy n="132" d="100"/>
        </p:scale>
        <p:origin x="714" y="132"/>
      </p:cViewPr>
      <p:guideLst>
        <p:guide orient="horz" pos="2115"/>
        <p:guide pos="30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 snapToGrid="0" showGuides="1">
      <p:cViewPr varScale="1">
        <p:scale>
          <a:sx n="49" d="100"/>
          <a:sy n="49" d="100"/>
        </p:scale>
        <p:origin x="-2970" y="-90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5486A9-FC4C-4A8C-8CE9-59FB6D2B08DA}" type="datetimeFigureOut">
              <a:rPr lang="fr-FR"/>
              <a:pPr>
                <a:defRPr/>
              </a:pPr>
              <a:t>25/02/2020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D3F4C7-F162-4F19-B6C6-C4D41D6B115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61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2E1A22-31FB-4C9B-ADB5-D711182EF866}" type="datetimeFigureOut">
              <a:rPr lang="fr-FR"/>
              <a:pPr>
                <a:defRPr/>
              </a:pPr>
              <a:t>25/02/2020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39775"/>
            <a:ext cx="53498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5F57EC-2158-4CA0-97F0-BA2AD8E513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169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23900" y="739775"/>
            <a:ext cx="534987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778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95362F-70BA-4BB4-8B62-E5CBF81DDEDA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96639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23900" y="739775"/>
            <a:ext cx="534987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</p:txBody>
      </p:sp>
      <p:sp>
        <p:nvSpPr>
          <p:cNvPr id="35844" name="Espace réservé du pied de page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fr-FR" dirty="0" smtClean="0">
              <a:latin typeface="Calibri" pitchFamily="34" charset="0"/>
            </a:endParaRPr>
          </a:p>
        </p:txBody>
      </p:sp>
      <p:sp>
        <p:nvSpPr>
          <p:cNvPr id="35845" name="Espace réservé du numéro de diapositiv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074C38-5258-42FF-8F61-2A004C9AFEDF}" type="slidenum">
              <a:rPr lang="fr-FR" smtClean="0">
                <a:latin typeface="Calibri" pitchFamily="34" charset="0"/>
              </a:rPr>
              <a:pPr/>
              <a:t>3</a:t>
            </a:fld>
            <a:endParaRPr lang="fr-FR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014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23900" y="739775"/>
            <a:ext cx="534987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</p:txBody>
      </p:sp>
      <p:sp>
        <p:nvSpPr>
          <p:cNvPr id="35844" name="Espace réservé du pied de page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fr-FR" dirty="0" smtClean="0">
              <a:latin typeface="Calibri" pitchFamily="34" charset="0"/>
            </a:endParaRPr>
          </a:p>
        </p:txBody>
      </p:sp>
      <p:sp>
        <p:nvSpPr>
          <p:cNvPr id="35845" name="Espace réservé du numéro de diapositiv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074C38-5258-42FF-8F61-2A004C9AFEDF}" type="slidenum">
              <a:rPr lang="fr-FR" smtClean="0">
                <a:latin typeface="Calibri" pitchFamily="34" charset="0"/>
              </a:rPr>
              <a:pPr/>
              <a:t>7</a:t>
            </a:fld>
            <a:endParaRPr lang="fr-FR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363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23900" y="739775"/>
            <a:ext cx="534987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</p:txBody>
      </p:sp>
      <p:sp>
        <p:nvSpPr>
          <p:cNvPr id="35844" name="Espace réservé du pied de page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fr-FR" dirty="0" smtClean="0">
              <a:latin typeface="Calibri" pitchFamily="34" charset="0"/>
            </a:endParaRPr>
          </a:p>
        </p:txBody>
      </p:sp>
      <p:sp>
        <p:nvSpPr>
          <p:cNvPr id="35845" name="Espace réservé du numéro de diapositiv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074C38-5258-42FF-8F61-2A004C9AFEDF}" type="slidenum">
              <a:rPr lang="fr-FR" smtClean="0">
                <a:latin typeface="Calibri" pitchFamily="34" charset="0"/>
              </a:rPr>
              <a:pPr/>
              <a:t>11</a:t>
            </a:fld>
            <a:endParaRPr lang="fr-FR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758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23900" y="739775"/>
            <a:ext cx="534987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/>
          </a:p>
        </p:txBody>
      </p:sp>
      <p:sp>
        <p:nvSpPr>
          <p:cNvPr id="35844" name="Espace réservé du pied de page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fr-FR" dirty="0" smtClean="0">
              <a:latin typeface="Calibri" pitchFamily="34" charset="0"/>
            </a:endParaRPr>
          </a:p>
        </p:txBody>
      </p:sp>
      <p:sp>
        <p:nvSpPr>
          <p:cNvPr id="35845" name="Espace réservé du numéro de diapositive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074C38-5258-42FF-8F61-2A004C9AFEDF}" type="slidenum">
              <a:rPr lang="fr-FR" smtClean="0">
                <a:latin typeface="Calibri" pitchFamily="34" charset="0"/>
              </a:rPr>
              <a:pPr/>
              <a:t>14</a:t>
            </a:fld>
            <a:endParaRPr lang="fr-FR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482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23900" y="739775"/>
            <a:ext cx="534987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778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95362F-70BA-4BB4-8B62-E5CBF81DDEDA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36255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85A1C-AF92-47BC-82F7-1FDFA9F5C807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tx2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1" y="823820"/>
            <a:ext cx="9906000" cy="1588"/>
          </a:xfrm>
          <a:prstGeom prst="line">
            <a:avLst/>
          </a:prstGeom>
          <a:ln w="28575">
            <a:solidFill>
              <a:schemeClr val="tx2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7FBED-41AD-444E-AC97-6591B5484267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-1713" y="700101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7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4225D6-AB26-4077-999F-3D077217E09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-1713" y="700101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43044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-1713" y="700101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5550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430448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 userDrawn="1"/>
        </p:nvCxnSpPr>
        <p:spPr>
          <a:xfrm>
            <a:off x="-1713" y="700101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5378275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 userDrawn="1"/>
        </p:nvCxnSpPr>
        <p:spPr>
          <a:xfrm>
            <a:off x="-1713" y="700101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37402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AA291-0D4C-46CD-9131-1206307F46B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-1713" y="700101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25798" y="6338901"/>
            <a:ext cx="9906000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4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4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793A9-0190-4FCE-AECC-0085F5FBE25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5" name="Connecteur droit 4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 userDrawn="1"/>
        </p:nvCxnSpPr>
        <p:spPr>
          <a:xfrm>
            <a:off x="-1713" y="700101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65AF1-5D7B-4C27-8048-5E4E6FED4BA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-1713" y="700101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D56EC8-50F7-4016-AA61-AC4754C6B68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1" y="6359525"/>
            <a:ext cx="9906000" cy="1588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-1713" y="700101"/>
            <a:ext cx="9906001" cy="1587"/>
          </a:xfrm>
          <a:prstGeom prst="line">
            <a:avLst/>
          </a:prstGeom>
          <a:ln w="28575">
            <a:solidFill>
              <a:schemeClr val="accent1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  <p:sldLayoutId id="2147484078" r:id="rId12"/>
    <p:sldLayoutId id="2147484082" r:id="rId13"/>
    <p:sldLayoutId id="2147484091" r:id="rId14"/>
    <p:sldLayoutId id="2147484031" r:id="rId15"/>
    <p:sldLayoutId id="2147484032" r:id="rId16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8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016" y="2864284"/>
            <a:ext cx="4410075" cy="138112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708476" y="3627799"/>
            <a:ext cx="4877154" cy="18732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marL="36353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  <a:latin typeface="Sakkal Majalla" pitchFamily="2" charset="-78"/>
                <a:cs typeface="Sakkal Majalla" pitchFamily="2" charset="-78"/>
              </a:rPr>
              <a:t>جامعة متجددة من أجل طالب متفتح وفاعل في </a:t>
            </a:r>
            <a:r>
              <a:rPr lang="ar-MA" sz="3200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  <a:latin typeface="Sakkal Majalla" pitchFamily="2" charset="-78"/>
                <a:cs typeface="Sakkal Majalla" pitchFamily="2" charset="-78"/>
              </a:rPr>
              <a:t>تعلماته</a:t>
            </a:r>
            <a:endParaRPr lang="fr-FR" sz="1100" dirty="0" smtClean="0">
              <a:ln w="12700">
                <a:noFill/>
                <a:prstDash val="solid"/>
              </a:ln>
              <a:solidFill>
                <a:srgbClr val="0070C0"/>
              </a:solidFill>
              <a:latin typeface="Trebuchet MS" pitchFamily="34" charset="0"/>
              <a:cs typeface="AL-Mohanad Bold" pitchFamily="2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906000" cy="27159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4"/>
          <a:srcRect l="14243" r="11844"/>
          <a:stretch/>
        </p:blipFill>
        <p:spPr>
          <a:xfrm>
            <a:off x="3794078" y="179553"/>
            <a:ext cx="2320120" cy="2356797"/>
          </a:xfrm>
          <a:prstGeom prst="rect">
            <a:avLst/>
          </a:prstGeom>
        </p:spPr>
      </p:pic>
      <p:sp>
        <p:nvSpPr>
          <p:cNvPr id="16" name="object 55"/>
          <p:cNvSpPr/>
          <p:nvPr/>
        </p:nvSpPr>
        <p:spPr>
          <a:xfrm>
            <a:off x="1071423" y="2291624"/>
            <a:ext cx="5233628" cy="390757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57"/>
          <p:cNvSpPr/>
          <p:nvPr/>
        </p:nvSpPr>
        <p:spPr>
          <a:xfrm>
            <a:off x="1023264" y="2754523"/>
            <a:ext cx="3148540" cy="320361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61"/>
          <p:cNvSpPr/>
          <p:nvPr/>
        </p:nvSpPr>
        <p:spPr>
          <a:xfrm>
            <a:off x="218364" y="2470166"/>
            <a:ext cx="3104336" cy="3158899"/>
          </a:xfrm>
          <a:custGeom>
            <a:avLst/>
            <a:gdLst/>
            <a:ahLst/>
            <a:cxnLst/>
            <a:rect l="l" t="t" r="r" b="b"/>
            <a:pathLst>
              <a:path w="3067735" h="3067723">
                <a:moveTo>
                  <a:pt x="1533880" y="0"/>
                </a:moveTo>
                <a:lnTo>
                  <a:pt x="1408078" y="5084"/>
                </a:lnTo>
                <a:lnTo>
                  <a:pt x="1285076" y="20075"/>
                </a:lnTo>
                <a:lnTo>
                  <a:pt x="1165270" y="44577"/>
                </a:lnTo>
                <a:lnTo>
                  <a:pt x="1049054" y="78196"/>
                </a:lnTo>
                <a:lnTo>
                  <a:pt x="936824" y="120537"/>
                </a:lnTo>
                <a:lnTo>
                  <a:pt x="828973" y="171206"/>
                </a:lnTo>
                <a:lnTo>
                  <a:pt x="725896" y="229807"/>
                </a:lnTo>
                <a:lnTo>
                  <a:pt x="627989" y="295945"/>
                </a:lnTo>
                <a:lnTo>
                  <a:pt x="535646" y="369227"/>
                </a:lnTo>
                <a:lnTo>
                  <a:pt x="449262" y="449257"/>
                </a:lnTo>
                <a:lnTo>
                  <a:pt x="369231" y="535641"/>
                </a:lnTo>
                <a:lnTo>
                  <a:pt x="295949" y="627984"/>
                </a:lnTo>
                <a:lnTo>
                  <a:pt x="229810" y="725891"/>
                </a:lnTo>
                <a:lnTo>
                  <a:pt x="171208" y="828967"/>
                </a:lnTo>
                <a:lnTo>
                  <a:pt x="120539" y="936818"/>
                </a:lnTo>
                <a:lnTo>
                  <a:pt x="78198" y="1049050"/>
                </a:lnTo>
                <a:lnTo>
                  <a:pt x="44578" y="1165266"/>
                </a:lnTo>
                <a:lnTo>
                  <a:pt x="20075" y="1285073"/>
                </a:lnTo>
                <a:lnTo>
                  <a:pt x="5084" y="1408076"/>
                </a:lnTo>
                <a:lnTo>
                  <a:pt x="0" y="1533880"/>
                </a:lnTo>
                <a:lnTo>
                  <a:pt x="5084" y="1659675"/>
                </a:lnTo>
                <a:lnTo>
                  <a:pt x="20075" y="1782671"/>
                </a:lnTo>
                <a:lnTo>
                  <a:pt x="44578" y="1902471"/>
                </a:lnTo>
                <a:lnTo>
                  <a:pt x="78198" y="2018682"/>
                </a:lnTo>
                <a:lnTo>
                  <a:pt x="120539" y="2130909"/>
                </a:lnTo>
                <a:lnTo>
                  <a:pt x="171208" y="2238757"/>
                </a:lnTo>
                <a:lnTo>
                  <a:pt x="229810" y="2341831"/>
                </a:lnTo>
                <a:lnTo>
                  <a:pt x="295949" y="2439736"/>
                </a:lnTo>
                <a:lnTo>
                  <a:pt x="369231" y="2532077"/>
                </a:lnTo>
                <a:lnTo>
                  <a:pt x="449262" y="2618460"/>
                </a:lnTo>
                <a:lnTo>
                  <a:pt x="535646" y="2698490"/>
                </a:lnTo>
                <a:lnTo>
                  <a:pt x="627989" y="2771772"/>
                </a:lnTo>
                <a:lnTo>
                  <a:pt x="725896" y="2837911"/>
                </a:lnTo>
                <a:lnTo>
                  <a:pt x="828973" y="2896513"/>
                </a:lnTo>
                <a:lnTo>
                  <a:pt x="936824" y="2947182"/>
                </a:lnTo>
                <a:lnTo>
                  <a:pt x="1049054" y="2989524"/>
                </a:lnTo>
                <a:lnTo>
                  <a:pt x="1165270" y="3023143"/>
                </a:lnTo>
                <a:lnTo>
                  <a:pt x="1285076" y="3047646"/>
                </a:lnTo>
                <a:lnTo>
                  <a:pt x="1408078" y="3062638"/>
                </a:lnTo>
                <a:lnTo>
                  <a:pt x="1533880" y="3067723"/>
                </a:lnTo>
                <a:lnTo>
                  <a:pt x="1659677" y="3062638"/>
                </a:lnTo>
                <a:lnTo>
                  <a:pt x="1782674" y="3047646"/>
                </a:lnTo>
                <a:lnTo>
                  <a:pt x="1902476" y="3023143"/>
                </a:lnTo>
                <a:lnTo>
                  <a:pt x="2018688" y="2989524"/>
                </a:lnTo>
                <a:lnTo>
                  <a:pt x="2130916" y="2947182"/>
                </a:lnTo>
                <a:lnTo>
                  <a:pt x="2238765" y="2896513"/>
                </a:lnTo>
                <a:lnTo>
                  <a:pt x="2341840" y="2837911"/>
                </a:lnTo>
                <a:lnTo>
                  <a:pt x="2439745" y="2771772"/>
                </a:lnTo>
                <a:lnTo>
                  <a:pt x="2532088" y="2698490"/>
                </a:lnTo>
                <a:lnTo>
                  <a:pt x="2618471" y="2618460"/>
                </a:lnTo>
                <a:lnTo>
                  <a:pt x="2698502" y="2532077"/>
                </a:lnTo>
                <a:lnTo>
                  <a:pt x="2771784" y="2439736"/>
                </a:lnTo>
                <a:lnTo>
                  <a:pt x="2837923" y="2341831"/>
                </a:lnTo>
                <a:lnTo>
                  <a:pt x="2896525" y="2238757"/>
                </a:lnTo>
                <a:lnTo>
                  <a:pt x="2947194" y="2130909"/>
                </a:lnTo>
                <a:lnTo>
                  <a:pt x="2989536" y="2018682"/>
                </a:lnTo>
                <a:lnTo>
                  <a:pt x="3023156" y="1902471"/>
                </a:lnTo>
                <a:lnTo>
                  <a:pt x="3047659" y="1782671"/>
                </a:lnTo>
                <a:lnTo>
                  <a:pt x="3062650" y="1659675"/>
                </a:lnTo>
                <a:lnTo>
                  <a:pt x="3067735" y="1533880"/>
                </a:lnTo>
                <a:lnTo>
                  <a:pt x="3062650" y="1408076"/>
                </a:lnTo>
                <a:lnTo>
                  <a:pt x="3047659" y="1285073"/>
                </a:lnTo>
                <a:lnTo>
                  <a:pt x="3023156" y="1165266"/>
                </a:lnTo>
                <a:lnTo>
                  <a:pt x="2989536" y="1049050"/>
                </a:lnTo>
                <a:lnTo>
                  <a:pt x="2947194" y="936818"/>
                </a:lnTo>
                <a:lnTo>
                  <a:pt x="2896525" y="828967"/>
                </a:lnTo>
                <a:lnTo>
                  <a:pt x="2837923" y="725891"/>
                </a:lnTo>
                <a:lnTo>
                  <a:pt x="2771784" y="627984"/>
                </a:lnTo>
                <a:lnTo>
                  <a:pt x="2698502" y="535641"/>
                </a:lnTo>
                <a:lnTo>
                  <a:pt x="2618471" y="449257"/>
                </a:lnTo>
                <a:lnTo>
                  <a:pt x="2532088" y="369227"/>
                </a:lnTo>
                <a:lnTo>
                  <a:pt x="2439745" y="295945"/>
                </a:lnTo>
                <a:lnTo>
                  <a:pt x="2341840" y="229807"/>
                </a:lnTo>
                <a:lnTo>
                  <a:pt x="2238765" y="171206"/>
                </a:lnTo>
                <a:lnTo>
                  <a:pt x="2130916" y="120537"/>
                </a:lnTo>
                <a:lnTo>
                  <a:pt x="2018688" y="78196"/>
                </a:lnTo>
                <a:lnTo>
                  <a:pt x="1902476" y="44577"/>
                </a:lnTo>
                <a:lnTo>
                  <a:pt x="1782674" y="20075"/>
                </a:lnTo>
                <a:lnTo>
                  <a:pt x="1659677" y="5084"/>
                </a:lnTo>
                <a:lnTo>
                  <a:pt x="15338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62"/>
          <p:cNvSpPr/>
          <p:nvPr/>
        </p:nvSpPr>
        <p:spPr>
          <a:xfrm>
            <a:off x="218364" y="2470166"/>
            <a:ext cx="3104336" cy="3158899"/>
          </a:xfrm>
          <a:custGeom>
            <a:avLst/>
            <a:gdLst/>
            <a:ahLst/>
            <a:cxnLst/>
            <a:rect l="l" t="t" r="r" b="b"/>
            <a:pathLst>
              <a:path w="3067735" h="3067723">
                <a:moveTo>
                  <a:pt x="1533880" y="0"/>
                </a:moveTo>
                <a:lnTo>
                  <a:pt x="1659677" y="5084"/>
                </a:lnTo>
                <a:lnTo>
                  <a:pt x="1782674" y="20075"/>
                </a:lnTo>
                <a:lnTo>
                  <a:pt x="1902476" y="44577"/>
                </a:lnTo>
                <a:lnTo>
                  <a:pt x="2018688" y="78196"/>
                </a:lnTo>
                <a:lnTo>
                  <a:pt x="2130916" y="120537"/>
                </a:lnTo>
                <a:lnTo>
                  <a:pt x="2238765" y="171206"/>
                </a:lnTo>
                <a:lnTo>
                  <a:pt x="2341840" y="229807"/>
                </a:lnTo>
                <a:lnTo>
                  <a:pt x="2439745" y="295945"/>
                </a:lnTo>
                <a:lnTo>
                  <a:pt x="2532088" y="369227"/>
                </a:lnTo>
                <a:lnTo>
                  <a:pt x="2618471" y="449257"/>
                </a:lnTo>
                <a:lnTo>
                  <a:pt x="2698502" y="535641"/>
                </a:lnTo>
                <a:lnTo>
                  <a:pt x="2771784" y="627984"/>
                </a:lnTo>
                <a:lnTo>
                  <a:pt x="2837923" y="725891"/>
                </a:lnTo>
                <a:lnTo>
                  <a:pt x="2896525" y="828967"/>
                </a:lnTo>
                <a:lnTo>
                  <a:pt x="2947194" y="936818"/>
                </a:lnTo>
                <a:lnTo>
                  <a:pt x="2989536" y="1049050"/>
                </a:lnTo>
                <a:lnTo>
                  <a:pt x="3023156" y="1165266"/>
                </a:lnTo>
                <a:lnTo>
                  <a:pt x="3047659" y="1285073"/>
                </a:lnTo>
                <a:lnTo>
                  <a:pt x="3062650" y="1408076"/>
                </a:lnTo>
                <a:lnTo>
                  <a:pt x="3067735" y="1533880"/>
                </a:lnTo>
                <a:lnTo>
                  <a:pt x="3062650" y="1659675"/>
                </a:lnTo>
                <a:lnTo>
                  <a:pt x="3047659" y="1782671"/>
                </a:lnTo>
                <a:lnTo>
                  <a:pt x="3023156" y="1902471"/>
                </a:lnTo>
                <a:lnTo>
                  <a:pt x="2989536" y="2018682"/>
                </a:lnTo>
                <a:lnTo>
                  <a:pt x="2947194" y="2130909"/>
                </a:lnTo>
                <a:lnTo>
                  <a:pt x="2896525" y="2238757"/>
                </a:lnTo>
                <a:lnTo>
                  <a:pt x="2837923" y="2341831"/>
                </a:lnTo>
                <a:lnTo>
                  <a:pt x="2771784" y="2439736"/>
                </a:lnTo>
                <a:lnTo>
                  <a:pt x="2698502" y="2532077"/>
                </a:lnTo>
                <a:lnTo>
                  <a:pt x="2618471" y="2618460"/>
                </a:lnTo>
                <a:lnTo>
                  <a:pt x="2532088" y="2698490"/>
                </a:lnTo>
                <a:lnTo>
                  <a:pt x="2439745" y="2771772"/>
                </a:lnTo>
                <a:lnTo>
                  <a:pt x="2341840" y="2837911"/>
                </a:lnTo>
                <a:lnTo>
                  <a:pt x="2238765" y="2896513"/>
                </a:lnTo>
                <a:lnTo>
                  <a:pt x="2130916" y="2947182"/>
                </a:lnTo>
                <a:lnTo>
                  <a:pt x="2018688" y="2989524"/>
                </a:lnTo>
                <a:lnTo>
                  <a:pt x="1902476" y="3023143"/>
                </a:lnTo>
                <a:lnTo>
                  <a:pt x="1782674" y="3047646"/>
                </a:lnTo>
                <a:lnTo>
                  <a:pt x="1659677" y="3062638"/>
                </a:lnTo>
                <a:lnTo>
                  <a:pt x="1533880" y="3067723"/>
                </a:lnTo>
                <a:lnTo>
                  <a:pt x="1408078" y="3062638"/>
                </a:lnTo>
                <a:lnTo>
                  <a:pt x="1285076" y="3047646"/>
                </a:lnTo>
                <a:lnTo>
                  <a:pt x="1165270" y="3023143"/>
                </a:lnTo>
                <a:lnTo>
                  <a:pt x="1049054" y="2989524"/>
                </a:lnTo>
                <a:lnTo>
                  <a:pt x="936824" y="2947182"/>
                </a:lnTo>
                <a:lnTo>
                  <a:pt x="828973" y="2896513"/>
                </a:lnTo>
                <a:lnTo>
                  <a:pt x="725896" y="2837911"/>
                </a:lnTo>
                <a:lnTo>
                  <a:pt x="627989" y="2771772"/>
                </a:lnTo>
                <a:lnTo>
                  <a:pt x="535646" y="2698490"/>
                </a:lnTo>
                <a:lnTo>
                  <a:pt x="449262" y="2618460"/>
                </a:lnTo>
                <a:lnTo>
                  <a:pt x="369231" y="2532077"/>
                </a:lnTo>
                <a:lnTo>
                  <a:pt x="295949" y="2439736"/>
                </a:lnTo>
                <a:lnTo>
                  <a:pt x="229810" y="2341831"/>
                </a:lnTo>
                <a:lnTo>
                  <a:pt x="171208" y="2238757"/>
                </a:lnTo>
                <a:lnTo>
                  <a:pt x="120539" y="2130909"/>
                </a:lnTo>
                <a:lnTo>
                  <a:pt x="78198" y="2018682"/>
                </a:lnTo>
                <a:lnTo>
                  <a:pt x="44578" y="1902471"/>
                </a:lnTo>
                <a:lnTo>
                  <a:pt x="20075" y="1782671"/>
                </a:lnTo>
                <a:lnTo>
                  <a:pt x="5084" y="1659675"/>
                </a:lnTo>
                <a:lnTo>
                  <a:pt x="0" y="1533880"/>
                </a:lnTo>
                <a:lnTo>
                  <a:pt x="5084" y="1408076"/>
                </a:lnTo>
                <a:lnTo>
                  <a:pt x="20075" y="1285073"/>
                </a:lnTo>
                <a:lnTo>
                  <a:pt x="44578" y="1165266"/>
                </a:lnTo>
                <a:lnTo>
                  <a:pt x="78198" y="1049050"/>
                </a:lnTo>
                <a:lnTo>
                  <a:pt x="120539" y="936818"/>
                </a:lnTo>
                <a:lnTo>
                  <a:pt x="171208" y="828967"/>
                </a:lnTo>
                <a:lnTo>
                  <a:pt x="229810" y="725891"/>
                </a:lnTo>
                <a:lnTo>
                  <a:pt x="295949" y="627984"/>
                </a:lnTo>
                <a:lnTo>
                  <a:pt x="369231" y="535641"/>
                </a:lnTo>
                <a:lnTo>
                  <a:pt x="449262" y="449257"/>
                </a:lnTo>
                <a:lnTo>
                  <a:pt x="535646" y="369227"/>
                </a:lnTo>
                <a:lnTo>
                  <a:pt x="627989" y="295945"/>
                </a:lnTo>
                <a:lnTo>
                  <a:pt x="725896" y="229807"/>
                </a:lnTo>
                <a:lnTo>
                  <a:pt x="828973" y="171206"/>
                </a:lnTo>
                <a:lnTo>
                  <a:pt x="936824" y="120537"/>
                </a:lnTo>
                <a:lnTo>
                  <a:pt x="1049054" y="78196"/>
                </a:lnTo>
                <a:lnTo>
                  <a:pt x="1165270" y="44577"/>
                </a:lnTo>
                <a:lnTo>
                  <a:pt x="1285076" y="20075"/>
                </a:lnTo>
                <a:lnTo>
                  <a:pt x="1408078" y="5084"/>
                </a:lnTo>
                <a:lnTo>
                  <a:pt x="1533880" y="0"/>
                </a:lnTo>
                <a:close/>
              </a:path>
            </a:pathLst>
          </a:custGeom>
          <a:ln w="108597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65"/>
          <p:cNvSpPr/>
          <p:nvPr/>
        </p:nvSpPr>
        <p:spPr>
          <a:xfrm>
            <a:off x="228389" y="2455996"/>
            <a:ext cx="3126411" cy="31813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595445" y="679616"/>
            <a:ext cx="5310555" cy="5663089"/>
          </a:xfrm>
          <a:prstGeom prst="rect">
            <a:avLst/>
          </a:prstGeom>
          <a:solidFill>
            <a:srgbClr val="EBF1DE"/>
          </a:solidFill>
        </p:spPr>
        <p:txBody>
          <a:bodyPr wrap="square" rtlCol="0">
            <a:spAutoFit/>
          </a:bodyPr>
          <a:lstStyle/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ar-MA" sz="2400" b="1" dirty="0"/>
              <a:t>الخطب الملكية </a:t>
            </a:r>
            <a:r>
              <a:rPr lang="ar-MA" sz="2400" b="1" dirty="0" smtClean="0"/>
              <a:t>السامية</a:t>
            </a:r>
            <a:r>
              <a:rPr lang="ar-MA" sz="2400" dirty="0" smtClean="0"/>
              <a:t> ؛</a:t>
            </a:r>
          </a:p>
          <a:p>
            <a:pPr marL="342900" indent="-342900" algn="r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ar-SA" sz="2400" b="1" dirty="0" smtClean="0"/>
              <a:t>الرؤية </a:t>
            </a:r>
            <a:r>
              <a:rPr lang="ar-SA" sz="2400" b="1" dirty="0"/>
              <a:t>الاستراتيجية للإصلاح </a:t>
            </a:r>
            <a:r>
              <a:rPr lang="ar-SA" sz="2000" b="1" dirty="0"/>
              <a:t>2015-2030</a:t>
            </a:r>
            <a:r>
              <a:rPr lang="ar-SA" sz="2400" b="1" dirty="0"/>
              <a:t> </a:t>
            </a:r>
            <a:r>
              <a:rPr lang="ar-MA" sz="2400" b="1" dirty="0" smtClean="0"/>
              <a:t/>
            </a:r>
            <a:br>
              <a:rPr lang="ar-MA" sz="2400" b="1" dirty="0" smtClean="0"/>
            </a:br>
            <a:r>
              <a:rPr lang="ar-SA" sz="2400" b="1" dirty="0" smtClean="0"/>
              <a:t>"</a:t>
            </a:r>
            <a:r>
              <a:rPr lang="ar-SA" sz="2400" b="1" dirty="0"/>
              <a:t>من أجل مدرسة الإنصاف والجودة والارتقاء</a:t>
            </a:r>
            <a:r>
              <a:rPr lang="ar-SA" sz="2400" b="1" dirty="0" smtClean="0"/>
              <a:t>"</a:t>
            </a:r>
            <a:r>
              <a:rPr lang="ar-MA" sz="2400" b="1" dirty="0" smtClean="0"/>
              <a:t>؛</a:t>
            </a:r>
            <a:endParaRPr lang="ar-MA" sz="2400" b="1" dirty="0"/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ar-MA" sz="2400" dirty="0"/>
              <a:t>ا</a:t>
            </a:r>
            <a:r>
              <a:rPr lang="ar-MA" sz="2400" b="1" dirty="0"/>
              <a:t>لقانون الإطار للتربية والتكوين والبحث العلمي </a:t>
            </a:r>
            <a:r>
              <a:rPr lang="ar-MA" sz="2000" b="1" dirty="0" smtClean="0"/>
              <a:t>17-51</a:t>
            </a:r>
            <a:r>
              <a:rPr lang="ar-MA" sz="2400" b="1" dirty="0" smtClean="0"/>
              <a:t>؛</a:t>
            </a:r>
            <a:endParaRPr lang="ar-MA" sz="2400" b="1" dirty="0"/>
          </a:p>
          <a:p>
            <a:pPr marL="342900" indent="-342900" algn="r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ar-MA" sz="2400" b="1" dirty="0" smtClean="0"/>
              <a:t>تقارير </a:t>
            </a:r>
            <a:r>
              <a:rPr lang="ar-MA" sz="2400" b="1" dirty="0"/>
              <a:t>المجلس الأعلى للحسابات والمجلس الأعلى للتربية والتكوين والبحث </a:t>
            </a:r>
            <a:r>
              <a:rPr lang="ar-MA" sz="2400" b="1" dirty="0" smtClean="0"/>
              <a:t>العلمي؛</a:t>
            </a:r>
            <a:endParaRPr lang="ar-MA" sz="2400" b="1" dirty="0"/>
          </a:p>
          <a:p>
            <a:pPr marL="342900" indent="-342900" algn="r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ar-MA" sz="2400" b="1" dirty="0"/>
              <a:t>خلاصات اليوم الوطني للإصلاح البيداغوجي الوطني المنعقد بمراكش يومي </a:t>
            </a:r>
            <a:r>
              <a:rPr lang="ar-MA" sz="2000" b="1" dirty="0"/>
              <a:t>2</a:t>
            </a:r>
            <a:r>
              <a:rPr lang="ar-MA" sz="2400" b="1" dirty="0"/>
              <a:t> و</a:t>
            </a:r>
            <a:r>
              <a:rPr lang="ar-MA" sz="2000" b="1" dirty="0"/>
              <a:t>3</a:t>
            </a:r>
            <a:r>
              <a:rPr lang="ar-MA" sz="2400" b="1" dirty="0"/>
              <a:t> أكتوبر </a:t>
            </a:r>
            <a:r>
              <a:rPr lang="ar-MA" sz="2000" b="1" dirty="0"/>
              <a:t>2018. </a:t>
            </a:r>
            <a:r>
              <a:rPr lang="ar-MA" sz="2400" b="1" dirty="0" smtClean="0"/>
              <a:t>اجتماعات </a:t>
            </a:r>
            <a:r>
              <a:rPr lang="ar-MA" sz="2400" b="1" dirty="0"/>
              <a:t>عدة لجان ضمت </a:t>
            </a:r>
            <a:r>
              <a:rPr lang="ar-MA" sz="2400" b="1" dirty="0" smtClean="0"/>
              <a:t>رؤساء </a:t>
            </a:r>
            <a:r>
              <a:rPr lang="ar-MA" sz="2400" b="1" dirty="0"/>
              <a:t>الجامعات ورؤساء المؤسسات الجامعية وأساتذة من مختلف التخصصات</a:t>
            </a:r>
            <a:r>
              <a:rPr lang="ar-MA" sz="2400" b="1" dirty="0" smtClean="0"/>
              <a:t>.</a:t>
            </a:r>
          </a:p>
          <a:p>
            <a:pPr marL="342900" indent="-342900" algn="r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ar-MA" sz="2400" b="1" dirty="0" smtClean="0"/>
              <a:t>تشخيص </a:t>
            </a:r>
            <a:r>
              <a:rPr lang="ar-MA" sz="2400" b="1" dirty="0"/>
              <a:t>المشغلين </a:t>
            </a:r>
            <a:r>
              <a:rPr lang="fr-FR" sz="2400" b="1" dirty="0"/>
              <a:t>(CGEM)</a:t>
            </a:r>
            <a:endParaRPr lang="ar-MA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105876" y="2719359"/>
            <a:ext cx="3235569" cy="1200329"/>
          </a:xfrm>
          <a:prstGeom prst="rect">
            <a:avLst/>
          </a:prstGeom>
          <a:solidFill>
            <a:srgbClr val="A0057C"/>
          </a:solidFill>
        </p:spPr>
        <p:txBody>
          <a:bodyPr wrap="square">
            <a:spAutoFit/>
          </a:bodyPr>
          <a:lstStyle/>
          <a:p>
            <a:pPr lvl="0" algn="ctr" rtl="1"/>
            <a:r>
              <a:rPr lang="ar-MA" sz="3600" b="1" dirty="0">
                <a:solidFill>
                  <a:schemeClr val="bg1"/>
                </a:solidFill>
              </a:rPr>
              <a:t>ضرورة إرساء نظام بيداغوجي </a:t>
            </a:r>
            <a:r>
              <a:rPr lang="ar-MA" sz="3600" b="1" dirty="0" smtClean="0">
                <a:solidFill>
                  <a:schemeClr val="bg1"/>
                </a:solidFill>
              </a:rPr>
              <a:t>جديد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7" name="object 27"/>
          <p:cNvSpPr/>
          <p:nvPr/>
        </p:nvSpPr>
        <p:spPr>
          <a:xfrm flipH="1">
            <a:off x="8786100" y="1630"/>
            <a:ext cx="1119900" cy="667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25"/>
          <p:cNvSpPr/>
          <p:nvPr/>
        </p:nvSpPr>
        <p:spPr>
          <a:xfrm flipH="1">
            <a:off x="0" y="7315"/>
            <a:ext cx="9565929" cy="667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ZoneTexte 8"/>
          <p:cNvSpPr txBox="1"/>
          <p:nvPr/>
        </p:nvSpPr>
        <p:spPr>
          <a:xfrm flipH="1">
            <a:off x="921187" y="12181"/>
            <a:ext cx="8018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3600" b="1" dirty="0">
                <a:solidFill>
                  <a:schemeClr val="bg1"/>
                </a:solidFill>
                <a:latin typeface="Gill Sans MT" pitchFamily="34" charset="0"/>
              </a:rPr>
              <a:t>إرساء نظام </a:t>
            </a:r>
            <a:r>
              <a:rPr lang="ar-MA" sz="3600" b="1" dirty="0" smtClean="0">
                <a:solidFill>
                  <a:schemeClr val="bg1"/>
                </a:solidFill>
                <a:latin typeface="Gill Sans MT" pitchFamily="34" charset="0"/>
              </a:rPr>
              <a:t>جديد</a:t>
            </a:r>
            <a:endParaRPr lang="fr-BE" sz="36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3" name="Flèche gauche 2"/>
          <p:cNvSpPr/>
          <p:nvPr/>
        </p:nvSpPr>
        <p:spPr>
          <a:xfrm>
            <a:off x="3398817" y="3093426"/>
            <a:ext cx="1033379" cy="417734"/>
          </a:xfrm>
          <a:prstGeom prst="leftArrow">
            <a:avLst/>
          </a:prstGeom>
          <a:solidFill>
            <a:srgbClr val="A005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5107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9"/>
          <p:cNvSpPr/>
          <p:nvPr/>
        </p:nvSpPr>
        <p:spPr>
          <a:xfrm flipH="1">
            <a:off x="1050878" y="2279238"/>
            <a:ext cx="8533277" cy="1278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20"/>
          <p:cNvSpPr/>
          <p:nvPr/>
        </p:nvSpPr>
        <p:spPr>
          <a:xfrm flipH="1">
            <a:off x="581196" y="2461184"/>
            <a:ext cx="8761907" cy="964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21"/>
          <p:cNvSpPr/>
          <p:nvPr/>
        </p:nvSpPr>
        <p:spPr>
          <a:xfrm flipH="1">
            <a:off x="7801087" y="2279238"/>
            <a:ext cx="2252750" cy="12786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22"/>
          <p:cNvSpPr/>
          <p:nvPr/>
        </p:nvSpPr>
        <p:spPr>
          <a:xfrm flipH="1">
            <a:off x="7983040" y="2461183"/>
            <a:ext cx="1930782" cy="977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ZoneTexte 6"/>
          <p:cNvSpPr txBox="1"/>
          <p:nvPr/>
        </p:nvSpPr>
        <p:spPr>
          <a:xfrm flipH="1">
            <a:off x="910863" y="2620284"/>
            <a:ext cx="779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3600" b="1" dirty="0">
                <a:solidFill>
                  <a:schemeClr val="bg1"/>
                </a:solidFill>
                <a:latin typeface="Gill Sans MT" pitchFamily="34" charset="0"/>
              </a:rPr>
              <a:t>إرساء نظام البكالوريوس : الأهداف </a:t>
            </a:r>
            <a:r>
              <a:rPr lang="ar-MA" sz="3600" b="1" dirty="0" smtClean="0">
                <a:solidFill>
                  <a:schemeClr val="bg1"/>
                </a:solidFill>
                <a:latin typeface="Gill Sans MT" pitchFamily="34" charset="0"/>
              </a:rPr>
              <a:t>والمميزات </a:t>
            </a:r>
            <a:endParaRPr lang="fr-BE" sz="36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9562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0" y="781392"/>
            <a:ext cx="99060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تحسين قابلية التشغيل وتطوير روح التنافسية وتطوير القدرات الرقمية؛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تجويد المردودية الداخلية والحد من الهدر الجامعي، خاصة بمؤسسات الولوج المفتوح؛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M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تمكين الطلبة من اللغات والثقافة </a:t>
            </a: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العامة والمهارات الحياتية </a:t>
            </a:r>
            <a:r>
              <a:rPr lang="ar-MA" sz="3000" b="1" dirty="0" err="1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والداتية</a:t>
            </a: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؛</a:t>
            </a:r>
            <a:endParaRPr lang="ar-MA" sz="30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انفتاح منظومة التربية والتكوين بالمغرب على النماذج الدولية؛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تحسين الحركية الدولية للطلبة ومنحهم إمكانية إتمام الدراسة بالخارج باعتبار البكالوريوس الدبلوم الأكثر تداولا </a:t>
            </a:r>
            <a:r>
              <a:rPr lang="ar-M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بالعالم ؛</a:t>
            </a:r>
            <a:endParaRPr lang="ar-MA" sz="3000" b="1" dirty="0" smtClean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تشجيع انفتاح واستقلالية الطلبة بجعلهم فاعلين في </a:t>
            </a:r>
            <a:r>
              <a:rPr lang="ar-MA" sz="3000" b="1" dirty="0" err="1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تعلماتهم</a:t>
            </a:r>
            <a:r>
              <a:rPr lang="ar-M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؛</a:t>
            </a:r>
            <a:endParaRPr lang="ar-MA" sz="3000" b="1" dirty="0" smtClean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object 27"/>
          <p:cNvSpPr/>
          <p:nvPr/>
        </p:nvSpPr>
        <p:spPr>
          <a:xfrm flipH="1">
            <a:off x="8786100" y="1630"/>
            <a:ext cx="1119900" cy="667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25"/>
          <p:cNvSpPr/>
          <p:nvPr/>
        </p:nvSpPr>
        <p:spPr>
          <a:xfrm flipH="1">
            <a:off x="0" y="7315"/>
            <a:ext cx="9565929" cy="667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ZoneTexte 6"/>
          <p:cNvSpPr txBox="1"/>
          <p:nvPr/>
        </p:nvSpPr>
        <p:spPr>
          <a:xfrm flipH="1">
            <a:off x="1331495" y="-36448"/>
            <a:ext cx="8018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3600" b="1" dirty="0" smtClean="0">
                <a:solidFill>
                  <a:schemeClr val="bg1"/>
                </a:solidFill>
                <a:latin typeface="Gill Sans MT" pitchFamily="34" charset="0"/>
              </a:rPr>
              <a:t>إرساء نظام </a:t>
            </a:r>
            <a:r>
              <a:rPr lang="ar-MA" sz="3600" b="1" dirty="0">
                <a:solidFill>
                  <a:schemeClr val="bg1"/>
                </a:solidFill>
                <a:latin typeface="Gill Sans MT" pitchFamily="34" charset="0"/>
              </a:rPr>
              <a:t>البكالوريوس : </a:t>
            </a:r>
            <a:r>
              <a:rPr lang="ar-MA" sz="3600" b="1" dirty="0" smtClean="0">
                <a:solidFill>
                  <a:srgbClr val="FFFF00"/>
                </a:solidFill>
                <a:latin typeface="Gill Sans MT" pitchFamily="34" charset="0"/>
              </a:rPr>
              <a:t>الأهداف</a:t>
            </a:r>
            <a:endParaRPr lang="fr-BE" sz="36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75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3692770" y="2150571"/>
            <a:ext cx="2426676" cy="2304198"/>
          </a:xfrm>
          <a:prstGeom prst="ellipse">
            <a:avLst/>
          </a:prstGeom>
          <a:solidFill>
            <a:srgbClr val="A70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rgbClr val="FFFF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أهم مستجدات نظام البكالوريوس</a:t>
            </a:r>
            <a:endParaRPr lang="fr-FR" sz="2800" b="1" dirty="0">
              <a:solidFill>
                <a:srgbClr val="FFFF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0" y="1848391"/>
            <a:ext cx="3159369" cy="2367137"/>
          </a:xfrm>
          <a:prstGeom prst="roundRect">
            <a:avLst>
              <a:gd name="adj" fmla="val 23009"/>
            </a:avLst>
          </a:prstGeom>
          <a:solidFill>
            <a:schemeClr val="tx2">
              <a:lumMod val="50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MA" sz="25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</a:t>
            </a:r>
            <a:r>
              <a:rPr lang="ar-MA" sz="25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رمجة بالإضافة إلى الوحدات المعرفية ، وحدات في اللغات ووحدات في الكفايات الحياتية والذاتية ووحدات للانفتاح</a:t>
            </a:r>
            <a:endParaRPr lang="fr-FR" sz="25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6677834" y="3682774"/>
            <a:ext cx="2784577" cy="1320477"/>
          </a:xfrm>
          <a:prstGeom prst="roundRect">
            <a:avLst>
              <a:gd name="adj" fmla="val 40439"/>
            </a:avLst>
          </a:prstGeom>
          <a:solidFill>
            <a:schemeClr val="tx2">
              <a:lumMod val="50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تعزيز استعمال الرقمنة كوسيلة للتعلم </a:t>
            </a:r>
            <a:endParaRPr lang="fr-FR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377367" y="2754549"/>
            <a:ext cx="3427444" cy="720356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M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اعتماد  طرق بيداغوجية متنوعة</a:t>
            </a:r>
            <a:endParaRPr lang="fr-FR" sz="2400" b="1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5839234" y="5204350"/>
            <a:ext cx="3475792" cy="783521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نظام الأرصدة القياسية للاستفادة من المكتسبات</a:t>
            </a:r>
            <a:endParaRPr lang="fr-FR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6564921" y="709745"/>
            <a:ext cx="3239889" cy="1563020"/>
          </a:xfrm>
          <a:prstGeom prst="roundRect">
            <a:avLst>
              <a:gd name="adj" fmla="val 30638"/>
            </a:avLst>
          </a:prstGeom>
          <a:solidFill>
            <a:schemeClr val="tx2">
              <a:lumMod val="50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برمجة سنة تأسيسية من أجل ضمان انتقال سلس للطلبة من مرحلة التعليم الثانوي إلى مرحلة التعليم الجامعي</a:t>
            </a:r>
            <a:endParaRPr lang="fr-FR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263940" y="5401791"/>
            <a:ext cx="3276908" cy="815084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ملحق البكالوريوس، رؤية واضحة للشهادة</a:t>
            </a:r>
            <a:endParaRPr lang="fr-FR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89346" y="4283357"/>
            <a:ext cx="3306216" cy="815084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إدراج نظام الإشهاد في اللغات والمعلوميات</a:t>
            </a:r>
            <a:endParaRPr lang="fr-FR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23" name="Connecteur en angle 22"/>
          <p:cNvCxnSpPr/>
          <p:nvPr/>
        </p:nvCxnSpPr>
        <p:spPr>
          <a:xfrm rot="16200000" flipH="1">
            <a:off x="3626602" y="1701231"/>
            <a:ext cx="771857" cy="545733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en angle 26"/>
          <p:cNvCxnSpPr/>
          <p:nvPr/>
        </p:nvCxnSpPr>
        <p:spPr>
          <a:xfrm rot="10800000" flipV="1">
            <a:off x="5351594" y="1447242"/>
            <a:ext cx="1059696" cy="804641"/>
          </a:xfrm>
          <a:prstGeom prst="bentConnector3">
            <a:avLst/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en angle 28"/>
          <p:cNvCxnSpPr>
            <a:stCxn id="13" idx="3"/>
            <a:endCxn id="5" idx="2"/>
          </p:cNvCxnSpPr>
          <p:nvPr/>
        </p:nvCxnSpPr>
        <p:spPr>
          <a:xfrm>
            <a:off x="3159369" y="3031960"/>
            <a:ext cx="533401" cy="270710"/>
          </a:xfrm>
          <a:prstGeom prst="bentConnector3">
            <a:avLst/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en angle 33"/>
          <p:cNvCxnSpPr/>
          <p:nvPr/>
        </p:nvCxnSpPr>
        <p:spPr>
          <a:xfrm flipV="1">
            <a:off x="3810353" y="4226311"/>
            <a:ext cx="368659" cy="485751"/>
          </a:xfrm>
          <a:prstGeom prst="bentConnector2">
            <a:avLst/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en angle 35"/>
          <p:cNvCxnSpPr>
            <a:stCxn id="15" idx="1"/>
          </p:cNvCxnSpPr>
          <p:nvPr/>
        </p:nvCxnSpPr>
        <p:spPr>
          <a:xfrm rot="10800000">
            <a:off x="6009628" y="3682777"/>
            <a:ext cx="668207" cy="660236"/>
          </a:xfrm>
          <a:prstGeom prst="bentConnector3">
            <a:avLst/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en angle 38"/>
          <p:cNvCxnSpPr/>
          <p:nvPr/>
        </p:nvCxnSpPr>
        <p:spPr>
          <a:xfrm flipV="1">
            <a:off x="3246920" y="4416272"/>
            <a:ext cx="1505182" cy="1381536"/>
          </a:xfrm>
          <a:prstGeom prst="bentConnector2">
            <a:avLst/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en angle 41"/>
          <p:cNvCxnSpPr/>
          <p:nvPr/>
        </p:nvCxnSpPr>
        <p:spPr>
          <a:xfrm rot="16200000" flipV="1">
            <a:off x="5154829" y="4719199"/>
            <a:ext cx="1391595" cy="785742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ject 27"/>
          <p:cNvSpPr/>
          <p:nvPr/>
        </p:nvSpPr>
        <p:spPr>
          <a:xfrm flipH="1">
            <a:off x="8786100" y="1630"/>
            <a:ext cx="1119900" cy="667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5"/>
          <p:cNvSpPr/>
          <p:nvPr/>
        </p:nvSpPr>
        <p:spPr>
          <a:xfrm flipH="1">
            <a:off x="0" y="7315"/>
            <a:ext cx="9565929" cy="667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ZoneTexte 24"/>
          <p:cNvSpPr txBox="1"/>
          <p:nvPr/>
        </p:nvSpPr>
        <p:spPr>
          <a:xfrm flipH="1">
            <a:off x="1331495" y="-36448"/>
            <a:ext cx="8018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3600" b="1" dirty="0" smtClean="0">
                <a:solidFill>
                  <a:schemeClr val="bg1"/>
                </a:solidFill>
                <a:latin typeface="Gill Sans MT" pitchFamily="34" charset="0"/>
              </a:rPr>
              <a:t>إرساء نظام </a:t>
            </a:r>
            <a:r>
              <a:rPr lang="ar-MA" sz="3600" b="1" dirty="0">
                <a:solidFill>
                  <a:schemeClr val="bg1"/>
                </a:solidFill>
                <a:latin typeface="Gill Sans MT" pitchFamily="34" charset="0"/>
              </a:rPr>
              <a:t>البكالوريوس : </a:t>
            </a:r>
            <a:r>
              <a:rPr lang="ar-MA" sz="3600" b="1" dirty="0" smtClean="0">
                <a:solidFill>
                  <a:srgbClr val="FFFF00"/>
                </a:solidFill>
                <a:latin typeface="Gill Sans MT" pitchFamily="34" charset="0"/>
              </a:rPr>
              <a:t>المميزات</a:t>
            </a:r>
            <a:endParaRPr lang="fr-BE" sz="3600" b="1" dirty="0">
              <a:solidFill>
                <a:srgbClr val="FFFF00"/>
              </a:solidFill>
              <a:latin typeface="Gill Sans MT" pitchFamily="34" charset="0"/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1023920" y="754913"/>
            <a:ext cx="3882188" cy="898517"/>
          </a:xfrm>
          <a:prstGeom prst="roundRect">
            <a:avLst>
              <a:gd name="adj" fmla="val 50000"/>
            </a:avLst>
          </a:prstGeom>
          <a:solidFill>
            <a:schemeClr val="tx2">
              <a:lumMod val="50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5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منح فرص للطلبة للتوجيه وإعادة التوجيه </a:t>
            </a:r>
            <a:endParaRPr lang="fr-FR" sz="25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4" name="Connecteur droit avec flèche 3"/>
          <p:cNvCxnSpPr>
            <a:stCxn id="16" idx="1"/>
          </p:cNvCxnSpPr>
          <p:nvPr/>
        </p:nvCxnSpPr>
        <p:spPr>
          <a:xfrm flipH="1">
            <a:off x="6119447" y="3114727"/>
            <a:ext cx="257920" cy="23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153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9"/>
          <p:cNvSpPr/>
          <p:nvPr/>
        </p:nvSpPr>
        <p:spPr>
          <a:xfrm flipH="1">
            <a:off x="1050878" y="2279238"/>
            <a:ext cx="8533277" cy="1278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20"/>
          <p:cNvSpPr/>
          <p:nvPr/>
        </p:nvSpPr>
        <p:spPr>
          <a:xfrm flipH="1">
            <a:off x="-1" y="2461184"/>
            <a:ext cx="9343103" cy="964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21"/>
          <p:cNvSpPr/>
          <p:nvPr/>
        </p:nvSpPr>
        <p:spPr>
          <a:xfrm flipH="1">
            <a:off x="7801087" y="2279238"/>
            <a:ext cx="2252750" cy="12786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22"/>
          <p:cNvSpPr/>
          <p:nvPr/>
        </p:nvSpPr>
        <p:spPr>
          <a:xfrm flipH="1">
            <a:off x="7983040" y="2461183"/>
            <a:ext cx="1930782" cy="977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ZoneTexte 6"/>
          <p:cNvSpPr txBox="1"/>
          <p:nvPr/>
        </p:nvSpPr>
        <p:spPr>
          <a:xfrm flipH="1">
            <a:off x="-601449" y="2640887"/>
            <a:ext cx="10054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2800" b="1" dirty="0">
                <a:solidFill>
                  <a:schemeClr val="bg1"/>
                </a:solidFill>
                <a:latin typeface="Gill Sans MT" pitchFamily="34" charset="0"/>
              </a:rPr>
              <a:t>دفتر الضوابط البيداغوجية الوطنية </a:t>
            </a:r>
            <a:r>
              <a:rPr lang="ar-MA" sz="2800" b="1" dirty="0">
                <a:solidFill>
                  <a:srgbClr val="FFFF00"/>
                </a:solidFill>
                <a:latin typeface="Gill Sans MT" pitchFamily="34" charset="0"/>
              </a:rPr>
              <a:t>كأداة لتنزيل </a:t>
            </a:r>
            <a:r>
              <a:rPr lang="ar-MA" sz="2800" b="1" dirty="0">
                <a:solidFill>
                  <a:schemeClr val="bg1"/>
                </a:solidFill>
                <a:latin typeface="Gill Sans MT" pitchFamily="34" charset="0"/>
              </a:rPr>
              <a:t>نظام البكالوريوس</a:t>
            </a:r>
            <a:endParaRPr lang="fr-BE" sz="28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0766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chemeClr val="bg1"/>
            </a:gs>
            <a:gs pos="100000">
              <a:schemeClr val="bg2">
                <a:lumMod val="9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7"/>
          <p:cNvSpPr/>
          <p:nvPr/>
        </p:nvSpPr>
        <p:spPr>
          <a:xfrm flipH="1">
            <a:off x="8786100" y="1630"/>
            <a:ext cx="1119900" cy="667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25"/>
          <p:cNvSpPr/>
          <p:nvPr/>
        </p:nvSpPr>
        <p:spPr>
          <a:xfrm flipH="1">
            <a:off x="0" y="7315"/>
            <a:ext cx="9565929" cy="667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ZoneTexte 54"/>
          <p:cNvSpPr txBox="1"/>
          <p:nvPr/>
        </p:nvSpPr>
        <p:spPr>
          <a:xfrm flipH="1">
            <a:off x="-64168" y="-4364"/>
            <a:ext cx="9349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3200" b="1" dirty="0">
                <a:solidFill>
                  <a:schemeClr val="bg1"/>
                </a:solidFill>
                <a:latin typeface="Gill Sans MT" pitchFamily="34" charset="0"/>
              </a:rPr>
              <a:t>دفتر الضوابط البيداغوجية الوطنية </a:t>
            </a:r>
            <a:r>
              <a:rPr lang="ar-MA" sz="3200" b="1" dirty="0">
                <a:solidFill>
                  <a:srgbClr val="FFFF00"/>
                </a:solidFill>
                <a:latin typeface="Gill Sans MT" pitchFamily="34" charset="0"/>
              </a:rPr>
              <a:t>كأداة لتنزيل </a:t>
            </a:r>
            <a:r>
              <a:rPr lang="ar-MA" sz="3200" b="1" dirty="0">
                <a:solidFill>
                  <a:schemeClr val="bg1"/>
                </a:solidFill>
                <a:latin typeface="Gill Sans MT" pitchFamily="34" charset="0"/>
              </a:rPr>
              <a:t>نظام البكالوريوس</a:t>
            </a:r>
            <a:endParaRPr lang="fr-BE" sz="32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grpSp>
        <p:nvGrpSpPr>
          <p:cNvPr id="60" name="Groupe 59"/>
          <p:cNvGrpSpPr/>
          <p:nvPr/>
        </p:nvGrpSpPr>
        <p:grpSpPr>
          <a:xfrm>
            <a:off x="3739662" y="707045"/>
            <a:ext cx="3279234" cy="2339689"/>
            <a:chOff x="3719605" y="1043354"/>
            <a:chExt cx="2473571" cy="1896300"/>
          </a:xfrm>
        </p:grpSpPr>
        <p:sp>
          <p:nvSpPr>
            <p:cNvPr id="61" name="Rectangle à coins arrondis 60"/>
            <p:cNvSpPr/>
            <p:nvPr/>
          </p:nvSpPr>
          <p:spPr>
            <a:xfrm>
              <a:off x="3719605" y="1610930"/>
              <a:ext cx="2455985" cy="1328724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ar-MA" sz="2100" b="1" dirty="0" smtClean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 rtl="1"/>
              <a:r>
                <a:rPr lang="ar-MA" sz="2100" b="1" dirty="0" smtClean="0">
                  <a:solidFill>
                    <a:schemeClr val="tx2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30 رصيد قياسي لكل فصل</a:t>
              </a:r>
            </a:p>
            <a:p>
              <a:pPr algn="ctr" rtl="1"/>
              <a:r>
                <a:rPr lang="ar-MA" sz="2100" b="1" dirty="0" smtClean="0">
                  <a:solidFill>
                    <a:schemeClr val="tx2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60 رصيد قياسي لكل سنة </a:t>
              </a:r>
            </a:p>
            <a:p>
              <a:pPr algn="ctr" rtl="1"/>
              <a:r>
                <a:rPr lang="ar-MA" sz="2100" b="1" dirty="0" smtClean="0">
                  <a:solidFill>
                    <a:schemeClr val="tx2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240 رصيد قياسي لسلك البكالوريوس</a:t>
              </a:r>
            </a:p>
          </p:txBody>
        </p:sp>
        <p:sp>
          <p:nvSpPr>
            <p:cNvPr id="62" name="Rectangle avec coins arrondis du même côté 61"/>
            <p:cNvSpPr/>
            <p:nvPr/>
          </p:nvSpPr>
          <p:spPr>
            <a:xfrm>
              <a:off x="3719607" y="1043354"/>
              <a:ext cx="2473569" cy="904686"/>
            </a:xfrm>
            <a:prstGeom prst="round2Same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MA" sz="2100" b="1" dirty="0" smtClean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اعتماد نظام الأرصدة القياسية الذي يمكن من ترصيد الوحدات المكتسبة </a:t>
              </a:r>
              <a:endParaRPr lang="fr-FR" sz="2100" b="1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82" name="Groupe 81"/>
          <p:cNvGrpSpPr/>
          <p:nvPr/>
        </p:nvGrpSpPr>
        <p:grpSpPr>
          <a:xfrm>
            <a:off x="7323246" y="931409"/>
            <a:ext cx="2473570" cy="2571995"/>
            <a:chOff x="6571705" y="2083620"/>
            <a:chExt cx="2473570" cy="1761092"/>
          </a:xfrm>
        </p:grpSpPr>
        <p:sp>
          <p:nvSpPr>
            <p:cNvPr id="84" name="Rectangle à coins arrondis 83"/>
            <p:cNvSpPr/>
            <p:nvPr/>
          </p:nvSpPr>
          <p:spPr>
            <a:xfrm>
              <a:off x="6571705" y="2570209"/>
              <a:ext cx="2461846" cy="127450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ar-MA" sz="2200" b="1" dirty="0" smtClean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/>
              <a:r>
                <a:rPr lang="ar-MA" sz="2200" b="1" dirty="0" smtClean="0">
                  <a:solidFill>
                    <a:schemeClr val="tx2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تعلم حضوري، عن بعد، بالتناوب، الحركية... </a:t>
              </a:r>
              <a:r>
                <a:rPr lang="fr-FR" sz="2200" b="1" dirty="0">
                  <a:solidFill>
                    <a:schemeClr val="tx2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/>
              </a:r>
              <a:br>
                <a:rPr lang="fr-FR" sz="2200" b="1" dirty="0">
                  <a:solidFill>
                    <a:schemeClr val="tx2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</a:br>
              <a:r>
                <a:rPr lang="ar-MA" sz="2200" b="1" dirty="0" smtClean="0">
                  <a:solidFill>
                    <a:schemeClr val="tx2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لتجويد ومهننة مسالك التكوين</a:t>
              </a:r>
              <a:endParaRPr lang="fr-FR" sz="2200" b="1" dirty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85" name="Rectangle avec coins arrondis du même côté 84"/>
            <p:cNvSpPr/>
            <p:nvPr/>
          </p:nvSpPr>
          <p:spPr>
            <a:xfrm>
              <a:off x="6571706" y="2083620"/>
              <a:ext cx="2473569" cy="710212"/>
            </a:xfrm>
            <a:prstGeom prst="round2Same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MA" sz="2200" b="1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اعتماد طرق تدريس جديدة ومتنوعة</a:t>
              </a:r>
              <a:endParaRPr lang="fr-FR" sz="2200" b="1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sp>
        <p:nvSpPr>
          <p:cNvPr id="86" name="Rectangle à coins arrondis 85"/>
          <p:cNvSpPr/>
          <p:nvPr/>
        </p:nvSpPr>
        <p:spPr>
          <a:xfrm>
            <a:off x="7151339" y="4829742"/>
            <a:ext cx="2473569" cy="79069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الاعتماد على التدريس بالكفايات</a:t>
            </a:r>
            <a:endParaRPr lang="fr-FR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7" name="Rectangle à coins arrondis 86"/>
          <p:cNvSpPr/>
          <p:nvPr/>
        </p:nvSpPr>
        <p:spPr>
          <a:xfrm>
            <a:off x="0" y="4748935"/>
            <a:ext cx="2473569" cy="81508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تعزيز دور الشعب في إعداد وتأطير وتدبير مسالك التكوين</a:t>
            </a:r>
            <a:endParaRPr lang="fr-FR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88" name="Connecteur en angle 87"/>
          <p:cNvCxnSpPr/>
          <p:nvPr/>
        </p:nvCxnSpPr>
        <p:spPr>
          <a:xfrm rot="10800000" flipV="1">
            <a:off x="5936776" y="3193576"/>
            <a:ext cx="1386470" cy="559558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en angle 88"/>
          <p:cNvCxnSpPr/>
          <p:nvPr/>
        </p:nvCxnSpPr>
        <p:spPr>
          <a:xfrm flipV="1">
            <a:off x="2205222" y="3901161"/>
            <a:ext cx="1649234" cy="422589"/>
          </a:xfrm>
          <a:prstGeom prst="bentConnector4">
            <a:avLst>
              <a:gd name="adj1" fmla="val 39226"/>
              <a:gd name="adj2" fmla="val 223565"/>
            </a:avLst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/>
          <p:nvPr/>
        </p:nvCxnSpPr>
        <p:spPr>
          <a:xfrm flipH="1">
            <a:off x="6166339" y="4588890"/>
            <a:ext cx="456233" cy="0"/>
          </a:xfrm>
          <a:prstGeom prst="straightConnector1">
            <a:avLst/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avec flèche 95"/>
          <p:cNvCxnSpPr>
            <a:stCxn id="61" idx="2"/>
          </p:cNvCxnSpPr>
          <p:nvPr/>
        </p:nvCxnSpPr>
        <p:spPr>
          <a:xfrm flipH="1">
            <a:off x="4953000" y="3046734"/>
            <a:ext cx="414622" cy="289339"/>
          </a:xfrm>
          <a:prstGeom prst="straightConnector1">
            <a:avLst/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en angle 104"/>
          <p:cNvCxnSpPr>
            <a:stCxn id="87" idx="3"/>
          </p:cNvCxnSpPr>
          <p:nvPr/>
        </p:nvCxnSpPr>
        <p:spPr>
          <a:xfrm flipV="1">
            <a:off x="2473569" y="4524355"/>
            <a:ext cx="1254369" cy="632122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oupe 105"/>
          <p:cNvGrpSpPr/>
          <p:nvPr/>
        </p:nvGrpSpPr>
        <p:grpSpPr>
          <a:xfrm>
            <a:off x="68240" y="819619"/>
            <a:ext cx="3009782" cy="3704736"/>
            <a:chOff x="656493" y="2060632"/>
            <a:chExt cx="2473571" cy="2875901"/>
          </a:xfrm>
        </p:grpSpPr>
        <p:sp>
          <p:nvSpPr>
            <p:cNvPr id="107" name="Rectangle à coins arrondis 106"/>
            <p:cNvSpPr/>
            <p:nvPr/>
          </p:nvSpPr>
          <p:spPr>
            <a:xfrm>
              <a:off x="656493" y="2320484"/>
              <a:ext cx="2445806" cy="2616049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ar-MA" sz="1600" b="1" dirty="0" smtClean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/>
              <a:endParaRPr lang="ar-MA" sz="1600" b="1" dirty="0" smtClean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/>
              <a:r>
                <a:rPr lang="ar-MA" b="1" dirty="0" smtClean="0">
                  <a:solidFill>
                    <a:schemeClr val="tx2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</a:t>
              </a:r>
              <a:r>
                <a:rPr lang="ar-MA" sz="2000" b="1" dirty="0" smtClean="0">
                  <a:solidFill>
                    <a:schemeClr val="tx2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وفير معلومات مفصلة حول تكوين الطالب،  تعزيز حركية الطالب على المستوى الوطني والدولي، تسهيل الفهم والمقارنة بين الدبلوم المحصل عليه وباقي الدبلومات  بالبلدان الأجنبية ، تقدير المهارات المكتسبة للخريجين من أجل إدماجهم في سوق الشغل</a:t>
              </a:r>
            </a:p>
          </p:txBody>
        </p:sp>
        <p:sp>
          <p:nvSpPr>
            <p:cNvPr id="108" name="Rectangle avec coins arrondis du même côté 107"/>
            <p:cNvSpPr/>
            <p:nvPr/>
          </p:nvSpPr>
          <p:spPr>
            <a:xfrm>
              <a:off x="656494" y="2060632"/>
              <a:ext cx="2473570" cy="638434"/>
            </a:xfrm>
            <a:prstGeom prst="round2Same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MA" sz="2200" b="1" dirty="0" smtClean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إرساء ملحق الدبلوم من أجل رؤية واضحة للتكوين</a:t>
              </a:r>
              <a:endParaRPr lang="fr-FR" sz="2200" b="1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sp>
        <p:nvSpPr>
          <p:cNvPr id="22" name="Rectangle à coins arrondis 21"/>
          <p:cNvSpPr/>
          <p:nvPr/>
        </p:nvSpPr>
        <p:spPr>
          <a:xfrm>
            <a:off x="3923526" y="5991273"/>
            <a:ext cx="2473569" cy="81508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تشجيع العمل الشخصي</a:t>
            </a:r>
            <a:endParaRPr lang="fr-FR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23" name="Connecteur droit avec flèche 22"/>
          <p:cNvCxnSpPr/>
          <p:nvPr/>
        </p:nvCxnSpPr>
        <p:spPr>
          <a:xfrm flipH="1" flipV="1">
            <a:off x="5013720" y="5337886"/>
            <a:ext cx="85891" cy="565093"/>
          </a:xfrm>
          <a:prstGeom prst="straightConnector1">
            <a:avLst/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à coins arrondis 25"/>
          <p:cNvSpPr/>
          <p:nvPr/>
        </p:nvSpPr>
        <p:spPr>
          <a:xfrm>
            <a:off x="36300" y="5991273"/>
            <a:ext cx="3191961" cy="895053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ar-MA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دورات استثنائية </a:t>
            </a:r>
          </a:p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ar-MA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دورات استدراكية نهاية السنة</a:t>
            </a:r>
          </a:p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ar-MA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أرصدة قياسية إضافية </a:t>
            </a:r>
            <a:endParaRPr lang="fr-FR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27" name="Connecteur en angle 26"/>
          <p:cNvCxnSpPr/>
          <p:nvPr/>
        </p:nvCxnSpPr>
        <p:spPr>
          <a:xfrm rot="5400000" flipH="1" flipV="1">
            <a:off x="2914801" y="5009951"/>
            <a:ext cx="1160484" cy="1099124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/>
          <p:cNvSpPr/>
          <p:nvPr/>
        </p:nvSpPr>
        <p:spPr>
          <a:xfrm>
            <a:off x="3739662" y="3326448"/>
            <a:ext cx="2426676" cy="2004646"/>
          </a:xfrm>
          <a:prstGeom prst="ellipse">
            <a:avLst/>
          </a:prstGeom>
          <a:solidFill>
            <a:schemeClr val="accent1">
              <a:alpha val="23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100" b="1" dirty="0" smtClean="0">
                <a:solidFill>
                  <a:srgbClr val="A7007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دفتر الضوابط البيداغوجية الوطنية </a:t>
            </a:r>
            <a:endParaRPr lang="fr-FR" sz="3100" b="1" dirty="0">
              <a:solidFill>
                <a:srgbClr val="A7007C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6622572" y="3861780"/>
            <a:ext cx="3236534" cy="79069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إمكانية الحصول على البكالوريوس في مدة تقل عن 4 سنوات </a:t>
            </a:r>
            <a:endParaRPr lang="fr-FR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flipH="1" flipV="1">
            <a:off x="6057548" y="4737883"/>
            <a:ext cx="1032526" cy="427843"/>
          </a:xfrm>
          <a:prstGeom prst="straightConnector1">
            <a:avLst/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à coins arrondis 27"/>
          <p:cNvSpPr/>
          <p:nvPr/>
        </p:nvSpPr>
        <p:spPr>
          <a:xfrm>
            <a:off x="7092360" y="5991273"/>
            <a:ext cx="2473569" cy="79069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المحافظة على مكتسبات سلك الإجازة</a:t>
            </a:r>
            <a:endParaRPr lang="fr-FR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29" name="Connecteur droit avec flèche 28"/>
          <p:cNvCxnSpPr>
            <a:endCxn id="32" idx="5"/>
          </p:cNvCxnSpPr>
          <p:nvPr/>
        </p:nvCxnSpPr>
        <p:spPr>
          <a:xfrm flipH="1" flipV="1">
            <a:off x="5810960" y="5037520"/>
            <a:ext cx="1215142" cy="1102235"/>
          </a:xfrm>
          <a:prstGeom prst="straightConnector1">
            <a:avLst/>
          </a:prstGeom>
          <a:ln w="127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05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1424066"/>
            <a:ext cx="9906000" cy="5297413"/>
          </a:xfrm>
          <a:prstGeom prst="rect">
            <a:avLst/>
          </a:prstGeom>
          <a:solidFill>
            <a:srgbClr val="EBF1DE"/>
          </a:solidFill>
        </p:spPr>
        <p:txBody>
          <a:bodyPr>
            <a:normAutofit/>
          </a:bodyPr>
          <a:lstStyle/>
          <a:p>
            <a:pPr marL="283487" marR="0" lvl="0" indent="-283487" algn="r" defTabSz="1133947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ar-MA" sz="3000" b="1" dirty="0" smtClean="0">
                <a:solidFill>
                  <a:srgbClr val="A7007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مدة </a:t>
            </a:r>
            <a:r>
              <a:rPr lang="ar-MA" sz="3000" b="1" dirty="0">
                <a:solidFill>
                  <a:srgbClr val="A7007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الدراسة </a:t>
            </a:r>
            <a:r>
              <a:rPr lang="ar-M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8 </a:t>
            </a:r>
            <a:r>
              <a:rPr lang="ar-M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فصول (240 رصيد قياسي</a:t>
            </a: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)؛</a:t>
            </a:r>
            <a:endParaRPr lang="ar-MA" sz="30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3487" marR="0" lvl="0" indent="-283487" algn="r" defTabSz="1133947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ar-MA" sz="3000" b="1" dirty="0" smtClean="0">
                <a:solidFill>
                  <a:srgbClr val="A7007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الفصل</a:t>
            </a: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M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يتكون من 6 </a:t>
            </a:r>
            <a:r>
              <a:rPr lang="ar-M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وحدات (48 ساعة للفصل</a:t>
            </a: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)؛</a:t>
            </a:r>
            <a:endParaRPr lang="ar-MA" sz="30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3487" marR="0" lvl="0" indent="-283487" algn="r" defTabSz="1133947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ar-MA" sz="3000" b="1" dirty="0">
                <a:solidFill>
                  <a:srgbClr val="A7007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السنة الأولى التأسيسية : </a:t>
            </a:r>
            <a:r>
              <a:rPr lang="ar-M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جذع مشترك </a:t>
            </a:r>
            <a:r>
              <a:rPr lang="ar-S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SA" sz="3000" b="1" dirty="0">
                <a:solidFill>
                  <a:srgbClr val="0033C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الحقل المعرفي</a:t>
            </a:r>
            <a:r>
              <a:rPr lang="ar-S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الأساسي </a:t>
            </a:r>
            <a:r>
              <a:rPr lang="ar-S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للمسلك</a:t>
            </a: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؛</a:t>
            </a:r>
            <a:endParaRPr lang="ar-MA" sz="30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3487" marR="0" lvl="0" indent="-283487" algn="r" defTabSz="1133947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ar-MA" sz="3000" b="1" dirty="0">
                <a:solidFill>
                  <a:srgbClr val="A7007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السنة الثانية </a:t>
            </a:r>
            <a:r>
              <a:rPr lang="ar-M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جذع مشترك </a:t>
            </a:r>
            <a:r>
              <a:rPr lang="ar-S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SA" sz="3000" b="1" dirty="0">
                <a:solidFill>
                  <a:srgbClr val="0033C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مجال</a:t>
            </a:r>
            <a:r>
              <a:rPr lang="ar-S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المسلك</a:t>
            </a: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؛</a:t>
            </a:r>
            <a:endParaRPr lang="fr-FR" sz="30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3487" marR="0" lvl="0" indent="-283487" algn="r" defTabSz="1133947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ar-MA" sz="30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التوجيه </a:t>
            </a:r>
            <a:r>
              <a:rPr lang="ar-MA" sz="30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وإعادة التوجيه : </a:t>
            </a:r>
            <a:r>
              <a:rPr lang="ar-MA" sz="30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انطلاقا من الفصلين </a:t>
            </a:r>
            <a:r>
              <a:rPr lang="ar-MA" sz="30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 و </a:t>
            </a:r>
            <a:r>
              <a:rPr lang="ar-MA" sz="30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4؛</a:t>
            </a:r>
            <a:endParaRPr lang="ar-MA" sz="30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3487" marR="0" lvl="0" indent="-283487" algn="r" defTabSz="1133947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ar-MA" sz="3000" b="1" dirty="0">
                <a:solidFill>
                  <a:srgbClr val="A7007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السنة الثالثة : </a:t>
            </a:r>
            <a:r>
              <a:rPr lang="ar-M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</a:t>
            </a:r>
            <a:r>
              <a:rPr lang="ar-MA" sz="3000" b="1" dirty="0">
                <a:solidFill>
                  <a:srgbClr val="0033C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تخصص</a:t>
            </a:r>
            <a:r>
              <a:rPr lang="ar-M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(عنوان المسلك</a:t>
            </a: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)؛</a:t>
            </a:r>
            <a:endParaRPr lang="ar-MA" sz="30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3487" marR="0" lvl="0" indent="-283487" algn="r" defTabSz="1133947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ar-MA" sz="3000" b="1" dirty="0">
                <a:solidFill>
                  <a:srgbClr val="A7007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السنة الرابعة </a:t>
            </a:r>
            <a:r>
              <a:rPr lang="ar-M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MA" sz="3000" b="1" dirty="0">
                <a:solidFill>
                  <a:srgbClr val="0033C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تعميق التخصص</a:t>
            </a:r>
            <a:r>
              <a:rPr lang="ar-MA" sz="3000" b="1" dirty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(</a:t>
            </a:r>
            <a:r>
              <a:rPr lang="ar-MA" sz="30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اختيارات)؛ </a:t>
            </a:r>
            <a:endParaRPr lang="ar-MA" sz="3000" b="1" dirty="0">
              <a:solidFill>
                <a:schemeClr val="accent1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3487" marR="0" lvl="0" indent="-283487" algn="r" defTabSz="1133947" rtl="1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ar-MA" sz="30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المشروع </a:t>
            </a:r>
            <a:r>
              <a:rPr lang="ar-MA" sz="3000" b="1" dirty="0" err="1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المؤطر</a:t>
            </a:r>
            <a:r>
              <a:rPr lang="ar-MA" sz="30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: وحدتان (تقرير </a:t>
            </a:r>
            <a:r>
              <a:rPr lang="ar-MA" sz="30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مفصّل + يعرض </a:t>
            </a:r>
            <a:r>
              <a:rPr lang="ar-MA" sz="30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أمام لجنة لمناقشته</a:t>
            </a:r>
            <a:r>
              <a:rPr lang="ar-MA" sz="30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).</a:t>
            </a:r>
            <a:endParaRPr lang="ar-MA" sz="30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object 27"/>
          <p:cNvSpPr/>
          <p:nvPr/>
        </p:nvSpPr>
        <p:spPr>
          <a:xfrm flipH="1">
            <a:off x="8786100" y="1630"/>
            <a:ext cx="1119900" cy="667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25"/>
          <p:cNvSpPr/>
          <p:nvPr/>
        </p:nvSpPr>
        <p:spPr>
          <a:xfrm flipH="1">
            <a:off x="0" y="7315"/>
            <a:ext cx="9565929" cy="667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ZoneTexte 6"/>
          <p:cNvSpPr txBox="1"/>
          <p:nvPr/>
        </p:nvSpPr>
        <p:spPr>
          <a:xfrm flipH="1">
            <a:off x="-64168" y="-4364"/>
            <a:ext cx="9349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3200" b="1" dirty="0">
                <a:solidFill>
                  <a:schemeClr val="bg1"/>
                </a:solidFill>
                <a:latin typeface="Gill Sans MT" pitchFamily="34" charset="0"/>
              </a:rPr>
              <a:t>دفتر الضوابط البيداغوجية الوطنية </a:t>
            </a:r>
            <a:r>
              <a:rPr lang="ar-MA" sz="3200" b="1" dirty="0">
                <a:solidFill>
                  <a:srgbClr val="FFFF00"/>
                </a:solidFill>
                <a:latin typeface="Gill Sans MT" pitchFamily="34" charset="0"/>
              </a:rPr>
              <a:t>كأداة لتنزيل </a:t>
            </a:r>
            <a:r>
              <a:rPr lang="ar-MA" sz="3200" b="1" dirty="0">
                <a:solidFill>
                  <a:schemeClr val="bg1"/>
                </a:solidFill>
                <a:latin typeface="Gill Sans MT" pitchFamily="34" charset="0"/>
              </a:rPr>
              <a:t>نظام البكالوريوس</a:t>
            </a:r>
            <a:endParaRPr lang="fr-BE" sz="32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573194" y="757021"/>
            <a:ext cx="29542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4000" b="1" dirty="0" smtClean="0"/>
              <a:t>الهيكلة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1952509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7696" t="17243" r="12585" b="5145"/>
          <a:stretch/>
        </p:blipFill>
        <p:spPr>
          <a:xfrm>
            <a:off x="856647" y="1153230"/>
            <a:ext cx="8663190" cy="4836336"/>
          </a:xfrm>
          <a:prstGeom prst="rect">
            <a:avLst/>
          </a:prstGeom>
        </p:spPr>
      </p:pic>
      <p:sp>
        <p:nvSpPr>
          <p:cNvPr id="5" name="object 27"/>
          <p:cNvSpPr/>
          <p:nvPr/>
        </p:nvSpPr>
        <p:spPr>
          <a:xfrm flipH="1">
            <a:off x="8786100" y="1630"/>
            <a:ext cx="1119900" cy="667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25"/>
          <p:cNvSpPr/>
          <p:nvPr/>
        </p:nvSpPr>
        <p:spPr>
          <a:xfrm flipH="1">
            <a:off x="0" y="7315"/>
            <a:ext cx="9565929" cy="6674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ZoneTexte 6"/>
          <p:cNvSpPr txBox="1"/>
          <p:nvPr/>
        </p:nvSpPr>
        <p:spPr>
          <a:xfrm flipH="1">
            <a:off x="-64168" y="-4364"/>
            <a:ext cx="9349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3200" b="1" dirty="0">
                <a:solidFill>
                  <a:schemeClr val="bg1"/>
                </a:solidFill>
                <a:latin typeface="Gill Sans MT" pitchFamily="34" charset="0"/>
              </a:rPr>
              <a:t>دفتر الضوابط البيداغوجية الوطنية </a:t>
            </a:r>
            <a:r>
              <a:rPr lang="ar-MA" sz="3200" b="1" dirty="0">
                <a:solidFill>
                  <a:srgbClr val="FFFF00"/>
                </a:solidFill>
                <a:latin typeface="Gill Sans MT" pitchFamily="34" charset="0"/>
              </a:rPr>
              <a:t>كأداة لتنزيل </a:t>
            </a:r>
            <a:r>
              <a:rPr lang="ar-MA" sz="3200" b="1" dirty="0">
                <a:solidFill>
                  <a:schemeClr val="bg1"/>
                </a:solidFill>
                <a:latin typeface="Gill Sans MT" pitchFamily="34" charset="0"/>
              </a:rPr>
              <a:t>نظام البكالوريوس</a:t>
            </a:r>
            <a:endParaRPr lang="fr-BE" sz="32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47916" y="684168"/>
            <a:ext cx="3843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3200" b="1" dirty="0" smtClean="0"/>
              <a:t>الهندسة البيداغوجية العامة</a:t>
            </a:r>
            <a:endParaRPr lang="fr-FR" sz="32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924024" y="6150543"/>
            <a:ext cx="7862075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MA" sz="2400" b="1" dirty="0" smtClean="0">
                <a:solidFill>
                  <a:srgbClr val="0033CC"/>
                </a:solidFill>
              </a:rPr>
              <a:t>الوحدات المعرفية (70%)    - وحدات اللغات والمهرات العرضية (30 ّ%)</a:t>
            </a:r>
            <a:endParaRPr lang="fr-FR" sz="24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99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ACFE1-165A-424A-A0A3-3707EB12920B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sp>
        <p:nvSpPr>
          <p:cNvPr id="5" name="object 27"/>
          <p:cNvSpPr/>
          <p:nvPr/>
        </p:nvSpPr>
        <p:spPr>
          <a:xfrm flipH="1">
            <a:off x="8786100" y="1630"/>
            <a:ext cx="1119900" cy="667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25"/>
          <p:cNvSpPr/>
          <p:nvPr/>
        </p:nvSpPr>
        <p:spPr>
          <a:xfrm flipH="1">
            <a:off x="0" y="7315"/>
            <a:ext cx="9565929" cy="667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ZoneTexte 6"/>
          <p:cNvSpPr txBox="1"/>
          <p:nvPr/>
        </p:nvSpPr>
        <p:spPr>
          <a:xfrm flipH="1">
            <a:off x="-64168" y="-4364"/>
            <a:ext cx="9349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3200" b="1" dirty="0">
                <a:solidFill>
                  <a:schemeClr val="bg1"/>
                </a:solidFill>
                <a:latin typeface="Gill Sans MT" pitchFamily="34" charset="0"/>
              </a:rPr>
              <a:t>دفتر الضوابط البيداغوجية الوطنية </a:t>
            </a:r>
            <a:r>
              <a:rPr lang="ar-MA" sz="3200" b="1" dirty="0">
                <a:solidFill>
                  <a:srgbClr val="FFFF00"/>
                </a:solidFill>
                <a:latin typeface="Gill Sans MT" pitchFamily="34" charset="0"/>
              </a:rPr>
              <a:t>كأداة لتنزيل </a:t>
            </a:r>
            <a:r>
              <a:rPr lang="ar-MA" sz="3200" b="1" dirty="0">
                <a:solidFill>
                  <a:schemeClr val="bg1"/>
                </a:solidFill>
                <a:latin typeface="Gill Sans MT" pitchFamily="34" charset="0"/>
              </a:rPr>
              <a:t>نظام البكالوريوس</a:t>
            </a:r>
            <a:endParaRPr lang="fr-BE" sz="32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300438" y="757021"/>
            <a:ext cx="4226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4000" b="1" dirty="0" smtClean="0"/>
              <a:t>توزيع الأرصدة القياسية</a:t>
            </a:r>
            <a:endParaRPr lang="fr-FR" sz="4000" b="1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446636"/>
              </p:ext>
            </p:extLst>
          </p:nvPr>
        </p:nvGraphicFramePr>
        <p:xfrm>
          <a:off x="962526" y="1776307"/>
          <a:ext cx="8448174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1597">
                  <a:extLst>
                    <a:ext uri="{9D8B030D-6E8A-4147-A177-3AD203B41FA5}">
                      <a16:colId xmlns:a16="http://schemas.microsoft.com/office/drawing/2014/main" xmlns="" val="3562347176"/>
                    </a:ext>
                  </a:extLst>
                </a:gridCol>
                <a:gridCol w="5396577">
                  <a:extLst>
                    <a:ext uri="{9D8B030D-6E8A-4147-A177-3AD203B41FA5}">
                      <a16:colId xmlns:a16="http://schemas.microsoft.com/office/drawing/2014/main" xmlns="" val="3413641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MA" sz="3200" b="1" dirty="0" smtClean="0"/>
                        <a:t>الأرصدة</a:t>
                      </a:r>
                      <a:endParaRPr lang="fr-FR" sz="3200" b="1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3200" b="1" dirty="0" smtClean="0"/>
                        <a:t>الوحدات</a:t>
                      </a:r>
                      <a:endParaRPr lang="fr-FR" sz="3200" b="1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875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MA" sz="3200" b="1" dirty="0" smtClean="0"/>
                        <a:t>6</a:t>
                      </a:r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3200" b="1" dirty="0" smtClean="0"/>
                        <a:t>المعرفية</a:t>
                      </a:r>
                      <a:endParaRPr lang="fr-FR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937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MA" sz="3200" b="1" dirty="0" smtClean="0"/>
                        <a:t>6</a:t>
                      </a:r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3200" b="1" dirty="0" smtClean="0"/>
                        <a:t>اللغات</a:t>
                      </a:r>
                      <a:endParaRPr lang="fr-FR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9823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/>
                        <a:t>3</a:t>
                      </a:r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3200" b="1" dirty="0" smtClean="0"/>
                        <a:t>المشروع </a:t>
                      </a:r>
                      <a:r>
                        <a:rPr lang="ar-MA" sz="3200" b="1" dirty="0" err="1" smtClean="0"/>
                        <a:t>المؤطر</a:t>
                      </a:r>
                      <a:r>
                        <a:rPr lang="fr-FR" sz="3200" b="1" dirty="0" smtClean="0"/>
                        <a:t> (PFE)</a:t>
                      </a:r>
                      <a:endParaRPr lang="fr-FR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6494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MA" sz="3200" b="1" dirty="0" smtClean="0"/>
                        <a:t>3</a:t>
                      </a:r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MA" sz="3200" b="1" dirty="0" smtClean="0"/>
                        <a:t>الانفتاح</a:t>
                      </a:r>
                      <a:endParaRPr lang="fr-FR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6302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MA" sz="3200" b="1" dirty="0" smtClean="0"/>
                        <a:t>3</a:t>
                      </a:r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3200" b="1" dirty="0" smtClean="0"/>
                        <a:t>المهارات</a:t>
                      </a:r>
                      <a:r>
                        <a:rPr lang="ar-MA" sz="3200" b="1" baseline="0" dirty="0" smtClean="0"/>
                        <a:t> </a:t>
                      </a:r>
                      <a:r>
                        <a:rPr lang="ar-MA" sz="3200" b="1" dirty="0" smtClean="0"/>
                        <a:t>الذاتية والحياتية</a:t>
                      </a:r>
                      <a:endParaRPr lang="fr-FR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0162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MA" sz="3200" b="1" dirty="0" smtClean="0"/>
                        <a:t>1 (سقف</a:t>
                      </a:r>
                      <a:r>
                        <a:rPr lang="ar-MA" sz="3200" b="1" baseline="0" dirty="0" smtClean="0"/>
                        <a:t> 3 في سنة)</a:t>
                      </a:r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3200" b="1" dirty="0" smtClean="0"/>
                        <a:t>تكميلية</a:t>
                      </a:r>
                      <a:r>
                        <a:rPr lang="ar-MA" sz="3200" b="1" baseline="0" dirty="0" smtClean="0"/>
                        <a:t> (أنشطة رياضية ....)</a:t>
                      </a:r>
                      <a:endParaRPr lang="fr-FR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600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809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cteur droit 8"/>
          <p:cNvCxnSpPr/>
          <p:nvPr/>
        </p:nvCxnSpPr>
        <p:spPr>
          <a:xfrm>
            <a:off x="0" y="1273793"/>
            <a:ext cx="9906000" cy="1588"/>
          </a:xfrm>
          <a:prstGeom prst="line">
            <a:avLst/>
          </a:prstGeom>
          <a:ln w="28575">
            <a:solidFill>
              <a:schemeClr val="tx2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/>
          <a:srcRect l="1860"/>
          <a:stretch/>
        </p:blipFill>
        <p:spPr>
          <a:xfrm>
            <a:off x="2817018" y="1685273"/>
            <a:ext cx="4271963" cy="283845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9"/>
          <p:cNvSpPr/>
          <p:nvPr/>
        </p:nvSpPr>
        <p:spPr>
          <a:xfrm flipH="1">
            <a:off x="-80210" y="32766"/>
            <a:ext cx="9616008" cy="13949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20"/>
          <p:cNvSpPr/>
          <p:nvPr/>
        </p:nvSpPr>
        <p:spPr>
          <a:xfrm flipH="1">
            <a:off x="32378" y="153516"/>
            <a:ext cx="9263642" cy="1052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21"/>
          <p:cNvSpPr/>
          <p:nvPr/>
        </p:nvSpPr>
        <p:spPr>
          <a:xfrm flipH="1">
            <a:off x="7619110" y="-8176"/>
            <a:ext cx="2393785" cy="13949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22"/>
          <p:cNvSpPr/>
          <p:nvPr/>
        </p:nvSpPr>
        <p:spPr>
          <a:xfrm flipH="1">
            <a:off x="7785098" y="112574"/>
            <a:ext cx="2045250" cy="1052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14"/>
          <p:cNvSpPr txBox="1"/>
          <p:nvPr/>
        </p:nvSpPr>
        <p:spPr>
          <a:xfrm flipH="1">
            <a:off x="4455760" y="497420"/>
            <a:ext cx="3447541" cy="445552"/>
          </a:xfrm>
          <a:prstGeom prst="rect">
            <a:avLst/>
          </a:prstGeom>
        </p:spPr>
        <p:txBody>
          <a:bodyPr wrap="square" lIns="0" tIns="21304" rIns="0" bIns="0" rtlCol="0">
            <a:noAutofit/>
          </a:bodyPr>
          <a:lstStyle/>
          <a:p>
            <a:pPr marL="12700" algn="ctr">
              <a:lnSpc>
                <a:spcPts val="3354"/>
              </a:lnSpc>
            </a:pPr>
            <a:r>
              <a:rPr lang="ar-MA" sz="4800" b="1" spc="334" dirty="0" smtClean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مضامين العرض</a:t>
            </a:r>
            <a:endParaRPr sz="4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58C43D72-7FA4-41F5-9CF6-E3E78695D465}"/>
              </a:ext>
            </a:extLst>
          </p:cNvPr>
          <p:cNvSpPr txBox="1"/>
          <p:nvPr/>
        </p:nvSpPr>
        <p:spPr>
          <a:xfrm>
            <a:off x="32378" y="1347136"/>
            <a:ext cx="9873622" cy="5170646"/>
          </a:xfrm>
          <a:prstGeom prst="rect">
            <a:avLst/>
          </a:prstGeom>
          <a:solidFill>
            <a:srgbClr val="EBF1DE"/>
          </a:solidFill>
        </p:spPr>
        <p:txBody>
          <a:bodyPr wrap="square" rtlCol="0">
            <a:spAutoFit/>
          </a:bodyPr>
          <a:lstStyle/>
          <a:p>
            <a:pPr marL="571500" indent="-5715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M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التعليم العالي : أرقام </a:t>
            </a:r>
            <a:r>
              <a:rPr lang="ar-M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محورية</a:t>
            </a:r>
            <a:r>
              <a:rPr lang="ar-M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؛</a:t>
            </a:r>
            <a:endParaRPr lang="fr-BE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M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إشكاليات النظام الحالي وتأثيراتها السلبية؛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M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إرساء</a:t>
            </a:r>
            <a:r>
              <a:rPr lang="ar-MA" sz="4400" b="1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M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نظام البكالوريوس : الأهداف </a:t>
            </a:r>
            <a:r>
              <a:rPr lang="ar-M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MA" sz="4400" b="1" dirty="0">
                <a:latin typeface="Gill Sans MT" pitchFamily="34" charset="0"/>
              </a:rPr>
              <a:t>المميزات</a:t>
            </a:r>
            <a:r>
              <a:rPr lang="ar-M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؛</a:t>
            </a:r>
            <a:endParaRPr lang="ar-MA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M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دفتر </a:t>
            </a:r>
            <a:r>
              <a:rPr lang="ar-M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الضوابط البيداغوجية الوطنية كأداة لتنزيل نظام </a:t>
            </a:r>
            <a:r>
              <a:rPr lang="ar-M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البكالوريوس.</a:t>
            </a:r>
            <a:endParaRPr lang="fr-BE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95948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9"/>
          <p:cNvSpPr/>
          <p:nvPr/>
        </p:nvSpPr>
        <p:spPr>
          <a:xfrm flipH="1">
            <a:off x="1050878" y="2279238"/>
            <a:ext cx="8533277" cy="1278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20"/>
          <p:cNvSpPr/>
          <p:nvPr/>
        </p:nvSpPr>
        <p:spPr>
          <a:xfrm flipH="1">
            <a:off x="581196" y="2461184"/>
            <a:ext cx="8761907" cy="964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21"/>
          <p:cNvSpPr/>
          <p:nvPr/>
        </p:nvSpPr>
        <p:spPr>
          <a:xfrm flipH="1">
            <a:off x="7801087" y="2279238"/>
            <a:ext cx="2252750" cy="12786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22"/>
          <p:cNvSpPr/>
          <p:nvPr/>
        </p:nvSpPr>
        <p:spPr>
          <a:xfrm flipH="1">
            <a:off x="7983040" y="2461183"/>
            <a:ext cx="1930782" cy="977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ZoneTexte 6"/>
          <p:cNvSpPr txBox="1"/>
          <p:nvPr/>
        </p:nvSpPr>
        <p:spPr>
          <a:xfrm flipH="1">
            <a:off x="1945105" y="2533833"/>
            <a:ext cx="65133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4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التعليم العالي : </a:t>
            </a:r>
            <a:r>
              <a:rPr lang="ar-MA" sz="4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أرقام محورية</a:t>
            </a:r>
            <a:endParaRPr lang="fr-BE" sz="4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chemeClr val="bg1"/>
            </a:gs>
            <a:gs pos="0">
              <a:srgbClr val="B5BDCA">
                <a:alpha val="70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/>
          <p:cNvGrpSpPr/>
          <p:nvPr/>
        </p:nvGrpSpPr>
        <p:grpSpPr>
          <a:xfrm>
            <a:off x="1018681" y="912961"/>
            <a:ext cx="8337174" cy="5436041"/>
            <a:chOff x="1018681" y="912961"/>
            <a:chExt cx="8337174" cy="5436041"/>
          </a:xfrm>
        </p:grpSpPr>
        <p:grpSp>
          <p:nvGrpSpPr>
            <p:cNvPr id="2" name="Groupe 1"/>
            <p:cNvGrpSpPr/>
            <p:nvPr/>
          </p:nvGrpSpPr>
          <p:grpSpPr>
            <a:xfrm flipV="1">
              <a:off x="1885950" y="1407476"/>
              <a:ext cx="6615580" cy="4941526"/>
              <a:chOff x="1085850" y="65580"/>
              <a:chExt cx="8115300" cy="6628119"/>
            </a:xfrm>
          </p:grpSpPr>
          <p:grpSp>
            <p:nvGrpSpPr>
              <p:cNvPr id="13" name="Groupe 12"/>
              <p:cNvGrpSpPr/>
              <p:nvPr/>
            </p:nvGrpSpPr>
            <p:grpSpPr>
              <a:xfrm rot="18685155">
                <a:off x="1391562" y="2601659"/>
                <a:ext cx="3822705" cy="1100261"/>
                <a:chOff x="2930525" y="1873250"/>
                <a:chExt cx="4000500" cy="1100261"/>
              </a:xfrm>
            </p:grpSpPr>
            <p:sp>
              <p:nvSpPr>
                <p:cNvPr id="14" name="Forme libre 13"/>
                <p:cNvSpPr/>
                <p:nvPr/>
              </p:nvSpPr>
              <p:spPr>
                <a:xfrm flipV="1">
                  <a:off x="2930525" y="2425700"/>
                  <a:ext cx="4000500" cy="547811"/>
                </a:xfrm>
                <a:custGeom>
                  <a:avLst/>
                  <a:gdLst>
                    <a:gd name="connsiteX0" fmla="*/ 0 w 4000500"/>
                    <a:gd name="connsiteY0" fmla="*/ 0 h 547811"/>
                    <a:gd name="connsiteX1" fmla="*/ 127041 w 4000500"/>
                    <a:gd name="connsiteY1" fmla="*/ 33554 h 547811"/>
                    <a:gd name="connsiteX2" fmla="*/ 2000250 w 4000500"/>
                    <a:gd name="connsiteY2" fmla="*/ 176336 h 547811"/>
                    <a:gd name="connsiteX3" fmla="*/ 3873459 w 4000500"/>
                    <a:gd name="connsiteY3" fmla="*/ 33554 h 547811"/>
                    <a:gd name="connsiteX4" fmla="*/ 4000500 w 4000500"/>
                    <a:gd name="connsiteY4" fmla="*/ 0 h 547811"/>
                    <a:gd name="connsiteX5" fmla="*/ 4000500 w 4000500"/>
                    <a:gd name="connsiteY5" fmla="*/ 547811 h 547811"/>
                    <a:gd name="connsiteX6" fmla="*/ 0 w 4000500"/>
                    <a:gd name="connsiteY6" fmla="*/ 547811 h 547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00500" h="547811">
                      <a:moveTo>
                        <a:pt x="0" y="0"/>
                      </a:moveTo>
                      <a:lnTo>
                        <a:pt x="127041" y="33554"/>
                      </a:lnTo>
                      <a:cubicBezTo>
                        <a:pt x="533002" y="119698"/>
                        <a:pt x="1220489" y="176336"/>
                        <a:pt x="2000250" y="176336"/>
                      </a:cubicBezTo>
                      <a:cubicBezTo>
                        <a:pt x="2780011" y="176336"/>
                        <a:pt x="3467498" y="119698"/>
                        <a:pt x="3873459" y="33554"/>
                      </a:cubicBezTo>
                      <a:lnTo>
                        <a:pt x="4000500" y="0"/>
                      </a:lnTo>
                      <a:lnTo>
                        <a:pt x="4000500" y="547811"/>
                      </a:lnTo>
                      <a:lnTo>
                        <a:pt x="0" y="547811"/>
                      </a:lnTo>
                      <a:close/>
                    </a:path>
                  </a:pathLst>
                </a:custGeom>
                <a:solidFill>
                  <a:srgbClr val="BC7D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5" name="Forme libre 14"/>
                <p:cNvSpPr/>
                <p:nvPr/>
              </p:nvSpPr>
              <p:spPr>
                <a:xfrm>
                  <a:off x="2930525" y="1873250"/>
                  <a:ext cx="4000500" cy="547811"/>
                </a:xfrm>
                <a:custGeom>
                  <a:avLst/>
                  <a:gdLst>
                    <a:gd name="connsiteX0" fmla="*/ 0 w 4000500"/>
                    <a:gd name="connsiteY0" fmla="*/ 0 h 547811"/>
                    <a:gd name="connsiteX1" fmla="*/ 127041 w 4000500"/>
                    <a:gd name="connsiteY1" fmla="*/ 33554 h 547811"/>
                    <a:gd name="connsiteX2" fmla="*/ 2000250 w 4000500"/>
                    <a:gd name="connsiteY2" fmla="*/ 176336 h 547811"/>
                    <a:gd name="connsiteX3" fmla="*/ 3873459 w 4000500"/>
                    <a:gd name="connsiteY3" fmla="*/ 33554 h 547811"/>
                    <a:gd name="connsiteX4" fmla="*/ 4000500 w 4000500"/>
                    <a:gd name="connsiteY4" fmla="*/ 0 h 547811"/>
                    <a:gd name="connsiteX5" fmla="*/ 4000500 w 4000500"/>
                    <a:gd name="connsiteY5" fmla="*/ 547811 h 547811"/>
                    <a:gd name="connsiteX6" fmla="*/ 0 w 4000500"/>
                    <a:gd name="connsiteY6" fmla="*/ 547811 h 547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00500" h="547811">
                      <a:moveTo>
                        <a:pt x="0" y="0"/>
                      </a:moveTo>
                      <a:lnTo>
                        <a:pt x="127041" y="33554"/>
                      </a:lnTo>
                      <a:cubicBezTo>
                        <a:pt x="533002" y="119698"/>
                        <a:pt x="1220489" y="176336"/>
                        <a:pt x="2000250" y="176336"/>
                      </a:cubicBezTo>
                      <a:cubicBezTo>
                        <a:pt x="2780011" y="176336"/>
                        <a:pt x="3467498" y="119698"/>
                        <a:pt x="3873459" y="33554"/>
                      </a:cubicBezTo>
                      <a:lnTo>
                        <a:pt x="4000500" y="0"/>
                      </a:lnTo>
                      <a:lnTo>
                        <a:pt x="4000500" y="547811"/>
                      </a:lnTo>
                      <a:lnTo>
                        <a:pt x="0" y="547811"/>
                      </a:lnTo>
                      <a:close/>
                    </a:path>
                  </a:pathLst>
                </a:custGeom>
                <a:solidFill>
                  <a:srgbClr val="FFA7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" name="Groupe 15"/>
              <p:cNvGrpSpPr/>
              <p:nvPr/>
            </p:nvGrpSpPr>
            <p:grpSpPr>
              <a:xfrm>
                <a:off x="4401832" y="1833882"/>
                <a:ext cx="1081211" cy="3822705"/>
                <a:chOff x="1934396" y="2538417"/>
                <a:chExt cx="1081211" cy="4000500"/>
              </a:xfrm>
            </p:grpSpPr>
            <p:sp>
              <p:nvSpPr>
                <p:cNvPr id="17" name="Forme libre 16"/>
                <p:cNvSpPr/>
                <p:nvPr/>
              </p:nvSpPr>
              <p:spPr>
                <a:xfrm rot="16200000" flipV="1">
                  <a:off x="741452" y="4264761"/>
                  <a:ext cx="4000500" cy="547811"/>
                </a:xfrm>
                <a:custGeom>
                  <a:avLst/>
                  <a:gdLst>
                    <a:gd name="connsiteX0" fmla="*/ 0 w 4000500"/>
                    <a:gd name="connsiteY0" fmla="*/ 0 h 547811"/>
                    <a:gd name="connsiteX1" fmla="*/ 127041 w 4000500"/>
                    <a:gd name="connsiteY1" fmla="*/ 33554 h 547811"/>
                    <a:gd name="connsiteX2" fmla="*/ 2000250 w 4000500"/>
                    <a:gd name="connsiteY2" fmla="*/ 176336 h 547811"/>
                    <a:gd name="connsiteX3" fmla="*/ 3873459 w 4000500"/>
                    <a:gd name="connsiteY3" fmla="*/ 33554 h 547811"/>
                    <a:gd name="connsiteX4" fmla="*/ 4000500 w 4000500"/>
                    <a:gd name="connsiteY4" fmla="*/ 0 h 547811"/>
                    <a:gd name="connsiteX5" fmla="*/ 4000500 w 4000500"/>
                    <a:gd name="connsiteY5" fmla="*/ 547811 h 547811"/>
                    <a:gd name="connsiteX6" fmla="*/ 0 w 4000500"/>
                    <a:gd name="connsiteY6" fmla="*/ 547811 h 547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00500" h="547811">
                      <a:moveTo>
                        <a:pt x="0" y="0"/>
                      </a:moveTo>
                      <a:lnTo>
                        <a:pt x="127041" y="33554"/>
                      </a:lnTo>
                      <a:cubicBezTo>
                        <a:pt x="533002" y="119698"/>
                        <a:pt x="1220489" y="176336"/>
                        <a:pt x="2000250" y="176336"/>
                      </a:cubicBezTo>
                      <a:cubicBezTo>
                        <a:pt x="2780011" y="176336"/>
                        <a:pt x="3467498" y="119698"/>
                        <a:pt x="3873459" y="33554"/>
                      </a:cubicBezTo>
                      <a:lnTo>
                        <a:pt x="4000500" y="0"/>
                      </a:lnTo>
                      <a:lnTo>
                        <a:pt x="4000500" y="547811"/>
                      </a:lnTo>
                      <a:lnTo>
                        <a:pt x="0" y="547811"/>
                      </a:lnTo>
                      <a:close/>
                    </a:path>
                  </a:pathLst>
                </a:custGeom>
                <a:solidFill>
                  <a:srgbClr val="15796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" name="Forme libre 17"/>
                <p:cNvSpPr/>
                <p:nvPr/>
              </p:nvSpPr>
              <p:spPr>
                <a:xfrm rot="16200000">
                  <a:off x="208052" y="4264761"/>
                  <a:ext cx="4000500" cy="547811"/>
                </a:xfrm>
                <a:custGeom>
                  <a:avLst/>
                  <a:gdLst>
                    <a:gd name="connsiteX0" fmla="*/ 0 w 4000500"/>
                    <a:gd name="connsiteY0" fmla="*/ 0 h 547811"/>
                    <a:gd name="connsiteX1" fmla="*/ 127041 w 4000500"/>
                    <a:gd name="connsiteY1" fmla="*/ 33554 h 547811"/>
                    <a:gd name="connsiteX2" fmla="*/ 2000250 w 4000500"/>
                    <a:gd name="connsiteY2" fmla="*/ 176336 h 547811"/>
                    <a:gd name="connsiteX3" fmla="*/ 3873459 w 4000500"/>
                    <a:gd name="connsiteY3" fmla="*/ 33554 h 547811"/>
                    <a:gd name="connsiteX4" fmla="*/ 4000500 w 4000500"/>
                    <a:gd name="connsiteY4" fmla="*/ 0 h 547811"/>
                    <a:gd name="connsiteX5" fmla="*/ 4000500 w 4000500"/>
                    <a:gd name="connsiteY5" fmla="*/ 547811 h 547811"/>
                    <a:gd name="connsiteX6" fmla="*/ 0 w 4000500"/>
                    <a:gd name="connsiteY6" fmla="*/ 547811 h 547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00500" h="547811">
                      <a:moveTo>
                        <a:pt x="0" y="0"/>
                      </a:moveTo>
                      <a:lnTo>
                        <a:pt x="127041" y="33554"/>
                      </a:lnTo>
                      <a:cubicBezTo>
                        <a:pt x="533002" y="119698"/>
                        <a:pt x="1220489" y="176336"/>
                        <a:pt x="2000250" y="176336"/>
                      </a:cubicBezTo>
                      <a:cubicBezTo>
                        <a:pt x="2780011" y="176336"/>
                        <a:pt x="3467498" y="119698"/>
                        <a:pt x="3873459" y="33554"/>
                      </a:cubicBezTo>
                      <a:lnTo>
                        <a:pt x="4000500" y="0"/>
                      </a:lnTo>
                      <a:lnTo>
                        <a:pt x="4000500" y="547811"/>
                      </a:lnTo>
                      <a:lnTo>
                        <a:pt x="0" y="547811"/>
                      </a:lnTo>
                      <a:close/>
                    </a:path>
                  </a:pathLst>
                </a:custGeom>
                <a:solidFill>
                  <a:srgbClr val="1BA88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9" name="Groupe 18"/>
              <p:cNvGrpSpPr/>
              <p:nvPr/>
            </p:nvGrpSpPr>
            <p:grpSpPr>
              <a:xfrm rot="18859609">
                <a:off x="6197865" y="1256430"/>
                <a:ext cx="1100261" cy="3822705"/>
                <a:chOff x="4151188" y="2089150"/>
                <a:chExt cx="1100261" cy="4000500"/>
              </a:xfrm>
            </p:grpSpPr>
            <p:sp>
              <p:nvSpPr>
                <p:cNvPr id="20" name="Forme libre 19"/>
                <p:cNvSpPr/>
                <p:nvPr/>
              </p:nvSpPr>
              <p:spPr>
                <a:xfrm rot="16200000" flipV="1">
                  <a:off x="2977294" y="3815494"/>
                  <a:ext cx="4000500" cy="547811"/>
                </a:xfrm>
                <a:custGeom>
                  <a:avLst/>
                  <a:gdLst>
                    <a:gd name="connsiteX0" fmla="*/ 0 w 4000500"/>
                    <a:gd name="connsiteY0" fmla="*/ 0 h 547811"/>
                    <a:gd name="connsiteX1" fmla="*/ 127041 w 4000500"/>
                    <a:gd name="connsiteY1" fmla="*/ 33554 h 547811"/>
                    <a:gd name="connsiteX2" fmla="*/ 2000250 w 4000500"/>
                    <a:gd name="connsiteY2" fmla="*/ 176336 h 547811"/>
                    <a:gd name="connsiteX3" fmla="*/ 3873459 w 4000500"/>
                    <a:gd name="connsiteY3" fmla="*/ 33554 h 547811"/>
                    <a:gd name="connsiteX4" fmla="*/ 4000500 w 4000500"/>
                    <a:gd name="connsiteY4" fmla="*/ 0 h 547811"/>
                    <a:gd name="connsiteX5" fmla="*/ 4000500 w 4000500"/>
                    <a:gd name="connsiteY5" fmla="*/ 547811 h 547811"/>
                    <a:gd name="connsiteX6" fmla="*/ 0 w 4000500"/>
                    <a:gd name="connsiteY6" fmla="*/ 547811 h 547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00500" h="547811">
                      <a:moveTo>
                        <a:pt x="0" y="0"/>
                      </a:moveTo>
                      <a:lnTo>
                        <a:pt x="127041" y="33554"/>
                      </a:lnTo>
                      <a:cubicBezTo>
                        <a:pt x="533002" y="119698"/>
                        <a:pt x="1220489" y="176336"/>
                        <a:pt x="2000250" y="176336"/>
                      </a:cubicBezTo>
                      <a:cubicBezTo>
                        <a:pt x="2780011" y="176336"/>
                        <a:pt x="3467498" y="119698"/>
                        <a:pt x="3873459" y="33554"/>
                      </a:cubicBezTo>
                      <a:lnTo>
                        <a:pt x="4000500" y="0"/>
                      </a:lnTo>
                      <a:lnTo>
                        <a:pt x="4000500" y="547811"/>
                      </a:lnTo>
                      <a:lnTo>
                        <a:pt x="0" y="547811"/>
                      </a:lnTo>
                      <a:close/>
                    </a:path>
                  </a:pathLst>
                </a:custGeom>
                <a:solidFill>
                  <a:srgbClr val="C7210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" name="Forme libre 20"/>
                <p:cNvSpPr/>
                <p:nvPr/>
              </p:nvSpPr>
              <p:spPr>
                <a:xfrm rot="16200000">
                  <a:off x="2424844" y="3815494"/>
                  <a:ext cx="4000500" cy="547811"/>
                </a:xfrm>
                <a:custGeom>
                  <a:avLst/>
                  <a:gdLst>
                    <a:gd name="connsiteX0" fmla="*/ 0 w 4000500"/>
                    <a:gd name="connsiteY0" fmla="*/ 0 h 547811"/>
                    <a:gd name="connsiteX1" fmla="*/ 127041 w 4000500"/>
                    <a:gd name="connsiteY1" fmla="*/ 33554 h 547811"/>
                    <a:gd name="connsiteX2" fmla="*/ 2000250 w 4000500"/>
                    <a:gd name="connsiteY2" fmla="*/ 176336 h 547811"/>
                    <a:gd name="connsiteX3" fmla="*/ 3873459 w 4000500"/>
                    <a:gd name="connsiteY3" fmla="*/ 33554 h 547811"/>
                    <a:gd name="connsiteX4" fmla="*/ 4000500 w 4000500"/>
                    <a:gd name="connsiteY4" fmla="*/ 0 h 547811"/>
                    <a:gd name="connsiteX5" fmla="*/ 4000500 w 4000500"/>
                    <a:gd name="connsiteY5" fmla="*/ 547811 h 547811"/>
                    <a:gd name="connsiteX6" fmla="*/ 0 w 4000500"/>
                    <a:gd name="connsiteY6" fmla="*/ 547811 h 547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00500" h="547811">
                      <a:moveTo>
                        <a:pt x="0" y="0"/>
                      </a:moveTo>
                      <a:lnTo>
                        <a:pt x="127041" y="33554"/>
                      </a:lnTo>
                      <a:cubicBezTo>
                        <a:pt x="533002" y="119698"/>
                        <a:pt x="1220489" y="176336"/>
                        <a:pt x="2000250" y="176336"/>
                      </a:cubicBezTo>
                      <a:cubicBezTo>
                        <a:pt x="2780011" y="176336"/>
                        <a:pt x="3467498" y="119698"/>
                        <a:pt x="3873459" y="33554"/>
                      </a:cubicBezTo>
                      <a:lnTo>
                        <a:pt x="4000500" y="0"/>
                      </a:lnTo>
                      <a:lnTo>
                        <a:pt x="4000500" y="547811"/>
                      </a:lnTo>
                      <a:lnTo>
                        <a:pt x="0" y="547811"/>
                      </a:lnTo>
                      <a:close/>
                    </a:path>
                  </a:pathLst>
                </a:custGeom>
                <a:solidFill>
                  <a:srgbClr val="EE3A2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4" name="Ellipse 3"/>
              <p:cNvSpPr/>
              <p:nvPr/>
            </p:nvSpPr>
            <p:spPr>
              <a:xfrm flipV="1">
                <a:off x="3078335" y="467855"/>
                <a:ext cx="3683000" cy="3593631"/>
              </a:xfrm>
              <a:prstGeom prst="ellipse">
                <a:avLst/>
              </a:prstGeom>
              <a:gradFill>
                <a:gsLst>
                  <a:gs pos="6000">
                    <a:schemeClr val="bg1"/>
                  </a:gs>
                  <a:gs pos="98000">
                    <a:schemeClr val="bg1"/>
                  </a:gs>
                </a:gsLst>
                <a:lin ang="2700000" scaled="1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57150" h="120650" prst="relaxedInset"/>
                <a:contourClr>
                  <a:schemeClr val="bg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ar-MA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5" name="Ellipse 4"/>
              <p:cNvSpPr/>
              <p:nvPr/>
            </p:nvSpPr>
            <p:spPr>
              <a:xfrm>
                <a:off x="1085850" y="3691336"/>
                <a:ext cx="1892300" cy="1828800"/>
              </a:xfrm>
              <a:prstGeom prst="ellipse">
                <a:avLst/>
              </a:prstGeom>
              <a:gradFill flip="none" rotWithShape="1">
                <a:gsLst>
                  <a:gs pos="6000">
                    <a:schemeClr val="bg1"/>
                  </a:gs>
                  <a:gs pos="98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" name="Ellipse 5"/>
              <p:cNvSpPr/>
              <p:nvPr/>
            </p:nvSpPr>
            <p:spPr>
              <a:xfrm>
                <a:off x="4030663" y="4864899"/>
                <a:ext cx="1892300" cy="1828800"/>
              </a:xfrm>
              <a:prstGeom prst="ellipse">
                <a:avLst/>
              </a:prstGeom>
              <a:gradFill>
                <a:gsLst>
                  <a:gs pos="6000">
                    <a:schemeClr val="bg1"/>
                  </a:gs>
                  <a:gs pos="97000">
                    <a:schemeClr val="bg1"/>
                  </a:gs>
                </a:gsLst>
                <a:lin ang="2700000" scaled="1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Ellipse 6"/>
              <p:cNvSpPr/>
              <p:nvPr/>
            </p:nvSpPr>
            <p:spPr>
              <a:xfrm>
                <a:off x="7308850" y="3690547"/>
                <a:ext cx="1892300" cy="1828800"/>
              </a:xfrm>
              <a:prstGeom prst="ellipse">
                <a:avLst/>
              </a:prstGeom>
              <a:gradFill>
                <a:gsLst>
                  <a:gs pos="6000">
                    <a:schemeClr val="bg1"/>
                  </a:gs>
                  <a:gs pos="98000">
                    <a:schemeClr val="bg1"/>
                  </a:gs>
                </a:gsLst>
                <a:lin ang="2700000" scaled="1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Ellipse 7"/>
              <p:cNvSpPr/>
              <p:nvPr/>
            </p:nvSpPr>
            <p:spPr>
              <a:xfrm>
                <a:off x="4197350" y="5033177"/>
                <a:ext cx="1558925" cy="1494628"/>
              </a:xfrm>
              <a:prstGeom prst="ellipse">
                <a:avLst/>
              </a:prstGeom>
              <a:gradFill>
                <a:gsLst>
                  <a:gs pos="95000">
                    <a:srgbClr val="7EEAD8"/>
                  </a:gs>
                  <a:gs pos="1000">
                    <a:srgbClr val="1BA88F"/>
                  </a:gs>
                </a:gsLst>
                <a:lin ang="2700000" scaled="1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1252537" y="3859614"/>
                <a:ext cx="1558925" cy="1494628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FD175"/>
                  </a:gs>
                  <a:gs pos="6000">
                    <a:srgbClr val="FFA7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Ellipse 11"/>
              <p:cNvSpPr/>
              <p:nvPr/>
            </p:nvSpPr>
            <p:spPr>
              <a:xfrm>
                <a:off x="7475537" y="3859614"/>
                <a:ext cx="1558925" cy="1494628"/>
              </a:xfrm>
              <a:prstGeom prst="ellipse">
                <a:avLst/>
              </a:prstGeom>
              <a:gradFill>
                <a:gsLst>
                  <a:gs pos="0">
                    <a:srgbClr val="EE3A28"/>
                  </a:gs>
                  <a:gs pos="98000">
                    <a:srgbClr val="F6988E"/>
                  </a:gs>
                </a:gsLst>
                <a:lin ang="2700000" scaled="1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" name="Forme libre 23"/>
              <p:cNvSpPr/>
              <p:nvPr/>
            </p:nvSpPr>
            <p:spPr>
              <a:xfrm rot="10800000">
                <a:off x="4210998" y="65580"/>
                <a:ext cx="1353655" cy="451543"/>
              </a:xfrm>
              <a:custGeom>
                <a:avLst/>
                <a:gdLst>
                  <a:gd name="connsiteX0" fmla="*/ 1241947 w 1353655"/>
                  <a:gd name="connsiteY0" fmla="*/ 0 h 451543"/>
                  <a:gd name="connsiteX1" fmla="*/ 1353655 w 1353655"/>
                  <a:gd name="connsiteY1" fmla="*/ 352426 h 451543"/>
                  <a:gd name="connsiteX2" fmla="*/ 1139153 w 1353655"/>
                  <a:gd name="connsiteY2" fmla="*/ 406147 h 451543"/>
                  <a:gd name="connsiteX3" fmla="*/ 676826 w 1353655"/>
                  <a:gd name="connsiteY3" fmla="*/ 451543 h 451543"/>
                  <a:gd name="connsiteX4" fmla="*/ 214500 w 1353655"/>
                  <a:gd name="connsiteY4" fmla="*/ 406147 h 451543"/>
                  <a:gd name="connsiteX5" fmla="*/ 0 w 1353655"/>
                  <a:gd name="connsiteY5" fmla="*/ 352427 h 451543"/>
                  <a:gd name="connsiteX6" fmla="*/ 111707 w 1353655"/>
                  <a:gd name="connsiteY6" fmla="*/ 1 h 451543"/>
                  <a:gd name="connsiteX7" fmla="*/ 288964 w 1353655"/>
                  <a:gd name="connsiteY7" fmla="*/ 44167 h 451543"/>
                  <a:gd name="connsiteX8" fmla="*/ 676826 w 1353655"/>
                  <a:gd name="connsiteY8" fmla="*/ 82056 h 451543"/>
                  <a:gd name="connsiteX9" fmla="*/ 1064689 w 1353655"/>
                  <a:gd name="connsiteY9" fmla="*/ 44167 h 451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53655" h="451543">
                    <a:moveTo>
                      <a:pt x="1241947" y="0"/>
                    </a:moveTo>
                    <a:lnTo>
                      <a:pt x="1353655" y="352426"/>
                    </a:lnTo>
                    <a:lnTo>
                      <a:pt x="1139153" y="406147"/>
                    </a:lnTo>
                    <a:cubicBezTo>
                      <a:pt x="989817" y="435912"/>
                      <a:pt x="835196" y="451543"/>
                      <a:pt x="676826" y="451543"/>
                    </a:cubicBezTo>
                    <a:cubicBezTo>
                      <a:pt x="518457" y="451543"/>
                      <a:pt x="363835" y="435912"/>
                      <a:pt x="214500" y="406147"/>
                    </a:cubicBezTo>
                    <a:lnTo>
                      <a:pt x="0" y="352427"/>
                    </a:lnTo>
                    <a:lnTo>
                      <a:pt x="111707" y="1"/>
                    </a:lnTo>
                    <a:lnTo>
                      <a:pt x="288964" y="44167"/>
                    </a:lnTo>
                    <a:cubicBezTo>
                      <a:pt x="414247" y="69010"/>
                      <a:pt x="543964" y="82056"/>
                      <a:pt x="676826" y="82056"/>
                    </a:cubicBezTo>
                    <a:cubicBezTo>
                      <a:pt x="809688" y="82056"/>
                      <a:pt x="939405" y="69010"/>
                      <a:pt x="1064689" y="44167"/>
                    </a:cubicBezTo>
                    <a:close/>
                  </a:path>
                </a:pathLst>
              </a:custGeom>
              <a:solidFill>
                <a:srgbClr val="42C2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Forme libre 24"/>
              <p:cNvSpPr/>
              <p:nvPr/>
            </p:nvSpPr>
            <p:spPr>
              <a:xfrm rot="10641519">
                <a:off x="3132443" y="182592"/>
                <a:ext cx="1216970" cy="982654"/>
              </a:xfrm>
              <a:custGeom>
                <a:avLst/>
                <a:gdLst>
                  <a:gd name="connsiteX0" fmla="*/ 923904 w 1216970"/>
                  <a:gd name="connsiteY0" fmla="*/ 0 h 982654"/>
                  <a:gd name="connsiteX1" fmla="*/ 1216970 w 1216970"/>
                  <a:gd name="connsiteY1" fmla="*/ 224449 h 982654"/>
                  <a:gd name="connsiteX2" fmla="*/ 1175844 w 1216970"/>
                  <a:gd name="connsiteY2" fmla="*/ 278017 h 982654"/>
                  <a:gd name="connsiteX3" fmla="*/ 298600 w 1216970"/>
                  <a:gd name="connsiteY3" fmla="*/ 915552 h 982654"/>
                  <a:gd name="connsiteX4" fmla="*/ 110373 w 1216970"/>
                  <a:gd name="connsiteY4" fmla="*/ 982654 h 982654"/>
                  <a:gd name="connsiteX5" fmla="*/ 0 w 1216970"/>
                  <a:gd name="connsiteY5" fmla="*/ 629997 h 982654"/>
                  <a:gd name="connsiteX6" fmla="*/ 154779 w 1216970"/>
                  <a:gd name="connsiteY6" fmla="*/ 575101 h 982654"/>
                  <a:gd name="connsiteX7" fmla="*/ 890730 w 1216970"/>
                  <a:gd name="connsiteY7" fmla="*/ 42989 h 982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16970" h="982654">
                    <a:moveTo>
                      <a:pt x="923904" y="0"/>
                    </a:moveTo>
                    <a:lnTo>
                      <a:pt x="1216970" y="224449"/>
                    </a:lnTo>
                    <a:lnTo>
                      <a:pt x="1175844" y="278017"/>
                    </a:lnTo>
                    <a:cubicBezTo>
                      <a:pt x="942089" y="553905"/>
                      <a:pt x="641667" y="774216"/>
                      <a:pt x="298600" y="915552"/>
                    </a:cubicBezTo>
                    <a:lnTo>
                      <a:pt x="110373" y="982654"/>
                    </a:lnTo>
                    <a:lnTo>
                      <a:pt x="0" y="629997"/>
                    </a:lnTo>
                    <a:lnTo>
                      <a:pt x="154779" y="575101"/>
                    </a:lnTo>
                    <a:cubicBezTo>
                      <a:pt x="442590" y="457137"/>
                      <a:pt x="694625" y="273256"/>
                      <a:pt x="890730" y="42989"/>
                    </a:cubicBezTo>
                    <a:close/>
                  </a:path>
                </a:pathLst>
              </a:custGeom>
              <a:solidFill>
                <a:srgbClr val="FFBB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Forme libre 25"/>
              <p:cNvSpPr/>
              <p:nvPr/>
            </p:nvSpPr>
            <p:spPr>
              <a:xfrm rot="12934739">
                <a:off x="5369513" y="414273"/>
                <a:ext cx="1369985" cy="479510"/>
              </a:xfrm>
              <a:custGeom>
                <a:avLst/>
                <a:gdLst>
                  <a:gd name="connsiteX0" fmla="*/ 111554 w 1369985"/>
                  <a:gd name="connsiteY0" fmla="*/ 40595 h 479510"/>
                  <a:gd name="connsiteX1" fmla="*/ 144827 w 1369985"/>
                  <a:gd name="connsiteY1" fmla="*/ 50822 h 479510"/>
                  <a:gd name="connsiteX2" fmla="*/ 1233527 w 1369985"/>
                  <a:gd name="connsiteY2" fmla="*/ 9626 h 479510"/>
                  <a:gd name="connsiteX3" fmla="*/ 1258261 w 1369985"/>
                  <a:gd name="connsiteY3" fmla="*/ 0 h 479510"/>
                  <a:gd name="connsiteX4" fmla="*/ 1369985 w 1369985"/>
                  <a:gd name="connsiteY4" fmla="*/ 352479 h 479510"/>
                  <a:gd name="connsiteX5" fmla="*/ 1347509 w 1369985"/>
                  <a:gd name="connsiteY5" fmla="*/ 361196 h 479510"/>
                  <a:gd name="connsiteX6" fmla="*/ 47687 w 1369985"/>
                  <a:gd name="connsiteY6" fmla="*/ 407321 h 479510"/>
                  <a:gd name="connsiteX7" fmla="*/ 0 w 1369985"/>
                  <a:gd name="connsiteY7" fmla="*/ 392534 h 479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69985" h="479510">
                    <a:moveTo>
                      <a:pt x="111554" y="40595"/>
                    </a:moveTo>
                    <a:lnTo>
                      <a:pt x="144827" y="50822"/>
                    </a:lnTo>
                    <a:cubicBezTo>
                      <a:pt x="496494" y="140609"/>
                      <a:pt x="875366" y="129362"/>
                      <a:pt x="1233527" y="9626"/>
                    </a:cubicBezTo>
                    <a:lnTo>
                      <a:pt x="1258261" y="0"/>
                    </a:lnTo>
                    <a:lnTo>
                      <a:pt x="1369985" y="352479"/>
                    </a:lnTo>
                    <a:lnTo>
                      <a:pt x="1347509" y="361196"/>
                    </a:lnTo>
                    <a:cubicBezTo>
                      <a:pt x="920201" y="503374"/>
                      <a:pt x="467847" y="515731"/>
                      <a:pt x="47687" y="407321"/>
                    </a:cubicBezTo>
                    <a:lnTo>
                      <a:pt x="0" y="392534"/>
                    </a:lnTo>
                    <a:close/>
                  </a:path>
                </a:pathLst>
              </a:custGeom>
              <a:solidFill>
                <a:srgbClr val="F05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" name="Rectangle 2"/>
            <p:cNvSpPr/>
            <p:nvPr/>
          </p:nvSpPr>
          <p:spPr>
            <a:xfrm>
              <a:off x="1018681" y="1790987"/>
              <a:ext cx="2728420" cy="5533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>
                <a:lnSpc>
                  <a:spcPct val="107000"/>
                </a:lnSpc>
                <a:spcAft>
                  <a:spcPts val="0"/>
                </a:spcAft>
              </a:pPr>
              <a:r>
                <a:rPr lang="ar-MA" sz="2800" b="1" dirty="0"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التعليم العالي </a:t>
              </a:r>
              <a:r>
                <a:rPr lang="ar-MA" sz="2800" b="1" dirty="0" smtClean="0"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الخاص</a:t>
              </a:r>
              <a:endParaRPr lang="fr-FR" sz="28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114621" y="1404513"/>
              <a:ext cx="3241234" cy="10143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>
                <a:lnSpc>
                  <a:spcPct val="107000"/>
                </a:lnSpc>
                <a:spcAft>
                  <a:spcPts val="0"/>
                </a:spcAft>
              </a:pPr>
              <a:r>
                <a:rPr lang="ar-MA" sz="2800" b="1" dirty="0"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المؤسسات غير التابعة </a:t>
              </a:r>
              <a:r>
                <a:rPr lang="ar-MA" sz="2800" b="1" dirty="0" smtClean="0"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للجامعات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10221" y="912961"/>
              <a:ext cx="2661248" cy="5533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rtl="1">
                <a:lnSpc>
                  <a:spcPct val="107000"/>
                </a:lnSpc>
                <a:spcAft>
                  <a:spcPts val="0"/>
                </a:spcAft>
              </a:pPr>
              <a:r>
                <a:rPr lang="ar-MA" sz="2800" b="1" dirty="0"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المؤسسات </a:t>
              </a:r>
              <a:r>
                <a:rPr lang="ar-MA" sz="2800" b="1" dirty="0" smtClean="0"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الجامعية</a:t>
              </a:r>
              <a:endParaRPr lang="fr-FR" sz="3200" b="1" dirty="0">
                <a:solidFill>
                  <a:schemeClr val="bg1"/>
                </a:solidFill>
                <a:latin typeface="Sakkal Majalla" panose="02000000000000000000" pitchFamily="2" charset="-78"/>
                <a:ea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29307" y="2571951"/>
              <a:ext cx="837089" cy="6192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>
                <a:lnSpc>
                  <a:spcPct val="107000"/>
                </a:lnSpc>
                <a:spcAft>
                  <a:spcPts val="0"/>
                </a:spcAft>
              </a:pPr>
              <a:r>
                <a:rPr lang="fr-FR" sz="3200" b="1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</a:rPr>
                <a:t>5,3%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311684" y="2620684"/>
              <a:ext cx="837089" cy="6192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>
                <a:lnSpc>
                  <a:spcPct val="107000"/>
                </a:lnSpc>
                <a:spcAft>
                  <a:spcPts val="0"/>
                </a:spcAft>
              </a:pPr>
              <a:r>
                <a:rPr lang="fr-FR" sz="3200" b="1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</a:rPr>
                <a:t>3,7%</a:t>
              </a:r>
              <a:endParaRPr lang="fr-FR" sz="3200" b="1" dirty="0">
                <a:solidFill>
                  <a:schemeClr val="bg1"/>
                </a:solidFill>
                <a:ea typeface="Calibri" panose="020F0502020204030204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647137" y="1771849"/>
              <a:ext cx="764953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3200" b="1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</a:rPr>
                <a:t>91%</a:t>
              </a:r>
              <a:endParaRPr lang="fr-FR" sz="3200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3348522" y="3995835"/>
              <a:ext cx="314775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MA" sz="32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توزيع الطلبة </a:t>
              </a:r>
              <a:r>
                <a:rPr lang="ar-MA" sz="32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المسجلين </a:t>
              </a:r>
              <a:endParaRPr lang="ar-M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akkal Majalla" pitchFamily="2" charset="-78"/>
                <a:cs typeface="Sakkal Majalla" pitchFamily="2" charset="-78"/>
              </a:endParaRPr>
            </a:p>
            <a:p>
              <a:pPr algn="ctr" rtl="1"/>
              <a:r>
                <a:rPr lang="ar-MA" sz="32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بالتعليم العالي</a:t>
              </a:r>
            </a:p>
            <a:p>
              <a:pPr algn="ctr" rtl="1"/>
              <a:r>
                <a:rPr lang="ar-MA" sz="3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1.009.678طالب</a:t>
              </a:r>
              <a:endParaRPr lang="ar-M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34" name="object 27"/>
          <p:cNvSpPr/>
          <p:nvPr/>
        </p:nvSpPr>
        <p:spPr>
          <a:xfrm flipH="1">
            <a:off x="8792997" y="14570"/>
            <a:ext cx="1113003" cy="667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25"/>
          <p:cNvSpPr/>
          <p:nvPr/>
        </p:nvSpPr>
        <p:spPr>
          <a:xfrm flipH="1">
            <a:off x="58913" y="20255"/>
            <a:ext cx="9507016" cy="667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ZoneTexte 35"/>
          <p:cNvSpPr txBox="1"/>
          <p:nvPr/>
        </p:nvSpPr>
        <p:spPr>
          <a:xfrm flipH="1">
            <a:off x="2414275" y="61571"/>
            <a:ext cx="6513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التعليم العالي : أرقام محورية</a:t>
            </a:r>
            <a:endParaRPr lang="fr-BE" sz="36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33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chemeClr val="bg1"/>
            </a:gs>
            <a:gs pos="0">
              <a:srgbClr val="B5BDCA">
                <a:alpha val="70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7"/>
          <p:cNvSpPr/>
          <p:nvPr/>
        </p:nvSpPr>
        <p:spPr>
          <a:xfrm flipH="1">
            <a:off x="8792997" y="14570"/>
            <a:ext cx="1113003" cy="667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5"/>
          <p:cNvSpPr/>
          <p:nvPr/>
        </p:nvSpPr>
        <p:spPr>
          <a:xfrm flipH="1">
            <a:off x="58913" y="20255"/>
            <a:ext cx="9507016" cy="667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ZoneTexte 34"/>
          <p:cNvSpPr txBox="1"/>
          <p:nvPr/>
        </p:nvSpPr>
        <p:spPr>
          <a:xfrm flipH="1">
            <a:off x="2423194" y="60696"/>
            <a:ext cx="6513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التعليم العالي : أرقام محورية</a:t>
            </a:r>
            <a:endParaRPr lang="fr-BE" sz="36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7" name="Groupe 26"/>
          <p:cNvGrpSpPr/>
          <p:nvPr/>
        </p:nvGrpSpPr>
        <p:grpSpPr>
          <a:xfrm>
            <a:off x="1504650" y="685436"/>
            <a:ext cx="7330125" cy="5314078"/>
            <a:chOff x="1504650" y="685436"/>
            <a:chExt cx="7330125" cy="5314078"/>
          </a:xfrm>
        </p:grpSpPr>
        <p:grpSp>
          <p:nvGrpSpPr>
            <p:cNvPr id="2" name="Groupe 1"/>
            <p:cNvGrpSpPr/>
            <p:nvPr/>
          </p:nvGrpSpPr>
          <p:grpSpPr>
            <a:xfrm flipV="1">
              <a:off x="1504650" y="685436"/>
              <a:ext cx="7067550" cy="5314078"/>
              <a:chOff x="1085850" y="65580"/>
              <a:chExt cx="8115300" cy="6628119"/>
            </a:xfrm>
          </p:grpSpPr>
          <p:grpSp>
            <p:nvGrpSpPr>
              <p:cNvPr id="13" name="Groupe 12"/>
              <p:cNvGrpSpPr/>
              <p:nvPr/>
            </p:nvGrpSpPr>
            <p:grpSpPr>
              <a:xfrm rot="18685155">
                <a:off x="1391562" y="2601659"/>
                <a:ext cx="3822705" cy="1100261"/>
                <a:chOff x="2930525" y="1873250"/>
                <a:chExt cx="4000500" cy="1100261"/>
              </a:xfrm>
            </p:grpSpPr>
            <p:sp>
              <p:nvSpPr>
                <p:cNvPr id="14" name="Forme libre 13"/>
                <p:cNvSpPr/>
                <p:nvPr/>
              </p:nvSpPr>
              <p:spPr>
                <a:xfrm flipV="1">
                  <a:off x="2930525" y="2425700"/>
                  <a:ext cx="4000500" cy="547811"/>
                </a:xfrm>
                <a:custGeom>
                  <a:avLst/>
                  <a:gdLst>
                    <a:gd name="connsiteX0" fmla="*/ 0 w 4000500"/>
                    <a:gd name="connsiteY0" fmla="*/ 0 h 547811"/>
                    <a:gd name="connsiteX1" fmla="*/ 127041 w 4000500"/>
                    <a:gd name="connsiteY1" fmla="*/ 33554 h 547811"/>
                    <a:gd name="connsiteX2" fmla="*/ 2000250 w 4000500"/>
                    <a:gd name="connsiteY2" fmla="*/ 176336 h 547811"/>
                    <a:gd name="connsiteX3" fmla="*/ 3873459 w 4000500"/>
                    <a:gd name="connsiteY3" fmla="*/ 33554 h 547811"/>
                    <a:gd name="connsiteX4" fmla="*/ 4000500 w 4000500"/>
                    <a:gd name="connsiteY4" fmla="*/ 0 h 547811"/>
                    <a:gd name="connsiteX5" fmla="*/ 4000500 w 4000500"/>
                    <a:gd name="connsiteY5" fmla="*/ 547811 h 547811"/>
                    <a:gd name="connsiteX6" fmla="*/ 0 w 4000500"/>
                    <a:gd name="connsiteY6" fmla="*/ 547811 h 547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00500" h="547811">
                      <a:moveTo>
                        <a:pt x="0" y="0"/>
                      </a:moveTo>
                      <a:lnTo>
                        <a:pt x="127041" y="33554"/>
                      </a:lnTo>
                      <a:cubicBezTo>
                        <a:pt x="533002" y="119698"/>
                        <a:pt x="1220489" y="176336"/>
                        <a:pt x="2000250" y="176336"/>
                      </a:cubicBezTo>
                      <a:cubicBezTo>
                        <a:pt x="2780011" y="176336"/>
                        <a:pt x="3467498" y="119698"/>
                        <a:pt x="3873459" y="33554"/>
                      </a:cubicBezTo>
                      <a:lnTo>
                        <a:pt x="4000500" y="0"/>
                      </a:lnTo>
                      <a:lnTo>
                        <a:pt x="4000500" y="547811"/>
                      </a:lnTo>
                      <a:lnTo>
                        <a:pt x="0" y="547811"/>
                      </a:lnTo>
                      <a:close/>
                    </a:path>
                  </a:pathLst>
                </a:custGeom>
                <a:solidFill>
                  <a:srgbClr val="BC7D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Forme libre 14"/>
                <p:cNvSpPr/>
                <p:nvPr/>
              </p:nvSpPr>
              <p:spPr>
                <a:xfrm>
                  <a:off x="2930525" y="1873250"/>
                  <a:ext cx="4000500" cy="547811"/>
                </a:xfrm>
                <a:custGeom>
                  <a:avLst/>
                  <a:gdLst>
                    <a:gd name="connsiteX0" fmla="*/ 0 w 4000500"/>
                    <a:gd name="connsiteY0" fmla="*/ 0 h 547811"/>
                    <a:gd name="connsiteX1" fmla="*/ 127041 w 4000500"/>
                    <a:gd name="connsiteY1" fmla="*/ 33554 h 547811"/>
                    <a:gd name="connsiteX2" fmla="*/ 2000250 w 4000500"/>
                    <a:gd name="connsiteY2" fmla="*/ 176336 h 547811"/>
                    <a:gd name="connsiteX3" fmla="*/ 3873459 w 4000500"/>
                    <a:gd name="connsiteY3" fmla="*/ 33554 h 547811"/>
                    <a:gd name="connsiteX4" fmla="*/ 4000500 w 4000500"/>
                    <a:gd name="connsiteY4" fmla="*/ 0 h 547811"/>
                    <a:gd name="connsiteX5" fmla="*/ 4000500 w 4000500"/>
                    <a:gd name="connsiteY5" fmla="*/ 547811 h 547811"/>
                    <a:gd name="connsiteX6" fmla="*/ 0 w 4000500"/>
                    <a:gd name="connsiteY6" fmla="*/ 547811 h 547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00500" h="547811">
                      <a:moveTo>
                        <a:pt x="0" y="0"/>
                      </a:moveTo>
                      <a:lnTo>
                        <a:pt x="127041" y="33554"/>
                      </a:lnTo>
                      <a:cubicBezTo>
                        <a:pt x="533002" y="119698"/>
                        <a:pt x="1220489" y="176336"/>
                        <a:pt x="2000250" y="176336"/>
                      </a:cubicBezTo>
                      <a:cubicBezTo>
                        <a:pt x="2780011" y="176336"/>
                        <a:pt x="3467498" y="119698"/>
                        <a:pt x="3873459" y="33554"/>
                      </a:cubicBezTo>
                      <a:lnTo>
                        <a:pt x="4000500" y="0"/>
                      </a:lnTo>
                      <a:lnTo>
                        <a:pt x="4000500" y="547811"/>
                      </a:lnTo>
                      <a:lnTo>
                        <a:pt x="0" y="547811"/>
                      </a:lnTo>
                      <a:close/>
                    </a:path>
                  </a:pathLst>
                </a:custGeom>
                <a:solidFill>
                  <a:srgbClr val="FFA7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" name="Groupe 15"/>
              <p:cNvGrpSpPr/>
              <p:nvPr/>
            </p:nvGrpSpPr>
            <p:grpSpPr>
              <a:xfrm>
                <a:off x="4401832" y="1833882"/>
                <a:ext cx="1081211" cy="3822705"/>
                <a:chOff x="1934396" y="2538417"/>
                <a:chExt cx="1081211" cy="4000500"/>
              </a:xfrm>
            </p:grpSpPr>
            <p:sp>
              <p:nvSpPr>
                <p:cNvPr id="17" name="Forme libre 16"/>
                <p:cNvSpPr/>
                <p:nvPr/>
              </p:nvSpPr>
              <p:spPr>
                <a:xfrm rot="16200000" flipV="1">
                  <a:off x="741452" y="4264761"/>
                  <a:ext cx="4000500" cy="547811"/>
                </a:xfrm>
                <a:custGeom>
                  <a:avLst/>
                  <a:gdLst>
                    <a:gd name="connsiteX0" fmla="*/ 0 w 4000500"/>
                    <a:gd name="connsiteY0" fmla="*/ 0 h 547811"/>
                    <a:gd name="connsiteX1" fmla="*/ 127041 w 4000500"/>
                    <a:gd name="connsiteY1" fmla="*/ 33554 h 547811"/>
                    <a:gd name="connsiteX2" fmla="*/ 2000250 w 4000500"/>
                    <a:gd name="connsiteY2" fmla="*/ 176336 h 547811"/>
                    <a:gd name="connsiteX3" fmla="*/ 3873459 w 4000500"/>
                    <a:gd name="connsiteY3" fmla="*/ 33554 h 547811"/>
                    <a:gd name="connsiteX4" fmla="*/ 4000500 w 4000500"/>
                    <a:gd name="connsiteY4" fmla="*/ 0 h 547811"/>
                    <a:gd name="connsiteX5" fmla="*/ 4000500 w 4000500"/>
                    <a:gd name="connsiteY5" fmla="*/ 547811 h 547811"/>
                    <a:gd name="connsiteX6" fmla="*/ 0 w 4000500"/>
                    <a:gd name="connsiteY6" fmla="*/ 547811 h 547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00500" h="547811">
                      <a:moveTo>
                        <a:pt x="0" y="0"/>
                      </a:moveTo>
                      <a:lnTo>
                        <a:pt x="127041" y="33554"/>
                      </a:lnTo>
                      <a:cubicBezTo>
                        <a:pt x="533002" y="119698"/>
                        <a:pt x="1220489" y="176336"/>
                        <a:pt x="2000250" y="176336"/>
                      </a:cubicBezTo>
                      <a:cubicBezTo>
                        <a:pt x="2780011" y="176336"/>
                        <a:pt x="3467498" y="119698"/>
                        <a:pt x="3873459" y="33554"/>
                      </a:cubicBezTo>
                      <a:lnTo>
                        <a:pt x="4000500" y="0"/>
                      </a:lnTo>
                      <a:lnTo>
                        <a:pt x="4000500" y="547811"/>
                      </a:lnTo>
                      <a:lnTo>
                        <a:pt x="0" y="547811"/>
                      </a:lnTo>
                      <a:close/>
                    </a:path>
                  </a:pathLst>
                </a:custGeom>
                <a:solidFill>
                  <a:srgbClr val="15796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Forme libre 17"/>
                <p:cNvSpPr/>
                <p:nvPr/>
              </p:nvSpPr>
              <p:spPr>
                <a:xfrm rot="16200000">
                  <a:off x="208052" y="4264761"/>
                  <a:ext cx="4000500" cy="547811"/>
                </a:xfrm>
                <a:custGeom>
                  <a:avLst/>
                  <a:gdLst>
                    <a:gd name="connsiteX0" fmla="*/ 0 w 4000500"/>
                    <a:gd name="connsiteY0" fmla="*/ 0 h 547811"/>
                    <a:gd name="connsiteX1" fmla="*/ 127041 w 4000500"/>
                    <a:gd name="connsiteY1" fmla="*/ 33554 h 547811"/>
                    <a:gd name="connsiteX2" fmla="*/ 2000250 w 4000500"/>
                    <a:gd name="connsiteY2" fmla="*/ 176336 h 547811"/>
                    <a:gd name="connsiteX3" fmla="*/ 3873459 w 4000500"/>
                    <a:gd name="connsiteY3" fmla="*/ 33554 h 547811"/>
                    <a:gd name="connsiteX4" fmla="*/ 4000500 w 4000500"/>
                    <a:gd name="connsiteY4" fmla="*/ 0 h 547811"/>
                    <a:gd name="connsiteX5" fmla="*/ 4000500 w 4000500"/>
                    <a:gd name="connsiteY5" fmla="*/ 547811 h 547811"/>
                    <a:gd name="connsiteX6" fmla="*/ 0 w 4000500"/>
                    <a:gd name="connsiteY6" fmla="*/ 547811 h 547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00500" h="547811">
                      <a:moveTo>
                        <a:pt x="0" y="0"/>
                      </a:moveTo>
                      <a:lnTo>
                        <a:pt x="127041" y="33554"/>
                      </a:lnTo>
                      <a:cubicBezTo>
                        <a:pt x="533002" y="119698"/>
                        <a:pt x="1220489" y="176336"/>
                        <a:pt x="2000250" y="176336"/>
                      </a:cubicBezTo>
                      <a:cubicBezTo>
                        <a:pt x="2780011" y="176336"/>
                        <a:pt x="3467498" y="119698"/>
                        <a:pt x="3873459" y="33554"/>
                      </a:cubicBezTo>
                      <a:lnTo>
                        <a:pt x="4000500" y="0"/>
                      </a:lnTo>
                      <a:lnTo>
                        <a:pt x="4000500" y="547811"/>
                      </a:lnTo>
                      <a:lnTo>
                        <a:pt x="0" y="547811"/>
                      </a:lnTo>
                      <a:close/>
                    </a:path>
                  </a:pathLst>
                </a:custGeom>
                <a:solidFill>
                  <a:srgbClr val="1BA88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9" name="Groupe 18"/>
              <p:cNvGrpSpPr/>
              <p:nvPr/>
            </p:nvGrpSpPr>
            <p:grpSpPr>
              <a:xfrm rot="18859609">
                <a:off x="6197865" y="1256430"/>
                <a:ext cx="1100261" cy="3822705"/>
                <a:chOff x="4151188" y="2089150"/>
                <a:chExt cx="1100261" cy="4000500"/>
              </a:xfrm>
            </p:grpSpPr>
            <p:sp>
              <p:nvSpPr>
                <p:cNvPr id="20" name="Forme libre 19"/>
                <p:cNvSpPr/>
                <p:nvPr/>
              </p:nvSpPr>
              <p:spPr>
                <a:xfrm rot="16200000" flipV="1">
                  <a:off x="2977294" y="3815494"/>
                  <a:ext cx="4000500" cy="547811"/>
                </a:xfrm>
                <a:custGeom>
                  <a:avLst/>
                  <a:gdLst>
                    <a:gd name="connsiteX0" fmla="*/ 0 w 4000500"/>
                    <a:gd name="connsiteY0" fmla="*/ 0 h 547811"/>
                    <a:gd name="connsiteX1" fmla="*/ 127041 w 4000500"/>
                    <a:gd name="connsiteY1" fmla="*/ 33554 h 547811"/>
                    <a:gd name="connsiteX2" fmla="*/ 2000250 w 4000500"/>
                    <a:gd name="connsiteY2" fmla="*/ 176336 h 547811"/>
                    <a:gd name="connsiteX3" fmla="*/ 3873459 w 4000500"/>
                    <a:gd name="connsiteY3" fmla="*/ 33554 h 547811"/>
                    <a:gd name="connsiteX4" fmla="*/ 4000500 w 4000500"/>
                    <a:gd name="connsiteY4" fmla="*/ 0 h 547811"/>
                    <a:gd name="connsiteX5" fmla="*/ 4000500 w 4000500"/>
                    <a:gd name="connsiteY5" fmla="*/ 547811 h 547811"/>
                    <a:gd name="connsiteX6" fmla="*/ 0 w 4000500"/>
                    <a:gd name="connsiteY6" fmla="*/ 547811 h 547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00500" h="547811">
                      <a:moveTo>
                        <a:pt x="0" y="0"/>
                      </a:moveTo>
                      <a:lnTo>
                        <a:pt x="127041" y="33554"/>
                      </a:lnTo>
                      <a:cubicBezTo>
                        <a:pt x="533002" y="119698"/>
                        <a:pt x="1220489" y="176336"/>
                        <a:pt x="2000250" y="176336"/>
                      </a:cubicBezTo>
                      <a:cubicBezTo>
                        <a:pt x="2780011" y="176336"/>
                        <a:pt x="3467498" y="119698"/>
                        <a:pt x="3873459" y="33554"/>
                      </a:cubicBezTo>
                      <a:lnTo>
                        <a:pt x="4000500" y="0"/>
                      </a:lnTo>
                      <a:lnTo>
                        <a:pt x="4000500" y="547811"/>
                      </a:lnTo>
                      <a:lnTo>
                        <a:pt x="0" y="547811"/>
                      </a:lnTo>
                      <a:close/>
                    </a:path>
                  </a:pathLst>
                </a:custGeom>
                <a:solidFill>
                  <a:srgbClr val="C7210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Forme libre 20"/>
                <p:cNvSpPr/>
                <p:nvPr/>
              </p:nvSpPr>
              <p:spPr>
                <a:xfrm rot="16200000">
                  <a:off x="2424844" y="3815494"/>
                  <a:ext cx="4000500" cy="547811"/>
                </a:xfrm>
                <a:custGeom>
                  <a:avLst/>
                  <a:gdLst>
                    <a:gd name="connsiteX0" fmla="*/ 0 w 4000500"/>
                    <a:gd name="connsiteY0" fmla="*/ 0 h 547811"/>
                    <a:gd name="connsiteX1" fmla="*/ 127041 w 4000500"/>
                    <a:gd name="connsiteY1" fmla="*/ 33554 h 547811"/>
                    <a:gd name="connsiteX2" fmla="*/ 2000250 w 4000500"/>
                    <a:gd name="connsiteY2" fmla="*/ 176336 h 547811"/>
                    <a:gd name="connsiteX3" fmla="*/ 3873459 w 4000500"/>
                    <a:gd name="connsiteY3" fmla="*/ 33554 h 547811"/>
                    <a:gd name="connsiteX4" fmla="*/ 4000500 w 4000500"/>
                    <a:gd name="connsiteY4" fmla="*/ 0 h 547811"/>
                    <a:gd name="connsiteX5" fmla="*/ 4000500 w 4000500"/>
                    <a:gd name="connsiteY5" fmla="*/ 547811 h 547811"/>
                    <a:gd name="connsiteX6" fmla="*/ 0 w 4000500"/>
                    <a:gd name="connsiteY6" fmla="*/ 547811 h 547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000500" h="547811">
                      <a:moveTo>
                        <a:pt x="0" y="0"/>
                      </a:moveTo>
                      <a:lnTo>
                        <a:pt x="127041" y="33554"/>
                      </a:lnTo>
                      <a:cubicBezTo>
                        <a:pt x="533002" y="119698"/>
                        <a:pt x="1220489" y="176336"/>
                        <a:pt x="2000250" y="176336"/>
                      </a:cubicBezTo>
                      <a:cubicBezTo>
                        <a:pt x="2780011" y="176336"/>
                        <a:pt x="3467498" y="119698"/>
                        <a:pt x="3873459" y="33554"/>
                      </a:cubicBezTo>
                      <a:lnTo>
                        <a:pt x="4000500" y="0"/>
                      </a:lnTo>
                      <a:lnTo>
                        <a:pt x="4000500" y="547811"/>
                      </a:lnTo>
                      <a:lnTo>
                        <a:pt x="0" y="547811"/>
                      </a:lnTo>
                      <a:close/>
                    </a:path>
                  </a:pathLst>
                </a:custGeom>
                <a:solidFill>
                  <a:srgbClr val="EE3A2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" name="Ellipse 3"/>
              <p:cNvSpPr/>
              <p:nvPr/>
            </p:nvSpPr>
            <p:spPr>
              <a:xfrm flipV="1">
                <a:off x="3108144" y="480160"/>
                <a:ext cx="3683000" cy="3593631"/>
              </a:xfrm>
              <a:prstGeom prst="ellipse">
                <a:avLst/>
              </a:prstGeom>
              <a:gradFill>
                <a:gsLst>
                  <a:gs pos="6000">
                    <a:schemeClr val="bg1"/>
                  </a:gs>
                  <a:gs pos="98000">
                    <a:schemeClr val="bg1"/>
                  </a:gs>
                </a:gsLst>
                <a:lin ang="2700000" scaled="1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57150" h="120650" prst="relaxedInset"/>
                <a:contourClr>
                  <a:schemeClr val="bg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ar-MA" b="1" dirty="0" smtClean="0">
                  <a:solidFill>
                    <a:srgbClr val="FF0000"/>
                  </a:solidFill>
                </a:endParaRPr>
              </a:p>
              <a:p>
                <a:pPr algn="ctr"/>
                <a:endParaRPr lang="ar-MA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5" name="Ellipse 4"/>
              <p:cNvSpPr/>
              <p:nvPr/>
            </p:nvSpPr>
            <p:spPr>
              <a:xfrm>
                <a:off x="1085850" y="3691336"/>
                <a:ext cx="1892300" cy="1828800"/>
              </a:xfrm>
              <a:prstGeom prst="ellipse">
                <a:avLst/>
              </a:prstGeom>
              <a:gradFill flip="none" rotWithShape="1">
                <a:gsLst>
                  <a:gs pos="6000">
                    <a:schemeClr val="bg1"/>
                  </a:gs>
                  <a:gs pos="98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Ellipse 5"/>
              <p:cNvSpPr/>
              <p:nvPr/>
            </p:nvSpPr>
            <p:spPr>
              <a:xfrm>
                <a:off x="4030663" y="4864899"/>
                <a:ext cx="1892300" cy="1828800"/>
              </a:xfrm>
              <a:prstGeom prst="ellipse">
                <a:avLst/>
              </a:prstGeom>
              <a:gradFill>
                <a:gsLst>
                  <a:gs pos="6000">
                    <a:schemeClr val="bg1"/>
                  </a:gs>
                  <a:gs pos="97000">
                    <a:schemeClr val="bg1"/>
                  </a:gs>
                </a:gsLst>
                <a:lin ang="2700000" scaled="1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Ellipse 6"/>
              <p:cNvSpPr/>
              <p:nvPr/>
            </p:nvSpPr>
            <p:spPr>
              <a:xfrm>
                <a:off x="7308850" y="3690547"/>
                <a:ext cx="1892300" cy="1828800"/>
              </a:xfrm>
              <a:prstGeom prst="ellipse">
                <a:avLst/>
              </a:prstGeom>
              <a:gradFill>
                <a:gsLst>
                  <a:gs pos="6000">
                    <a:schemeClr val="bg1"/>
                  </a:gs>
                  <a:gs pos="98000">
                    <a:schemeClr val="bg1"/>
                  </a:gs>
                </a:gsLst>
                <a:lin ang="2700000" scaled="1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Ellipse 7"/>
              <p:cNvSpPr/>
              <p:nvPr/>
            </p:nvSpPr>
            <p:spPr>
              <a:xfrm>
                <a:off x="4197350" y="5033177"/>
                <a:ext cx="1558925" cy="1494628"/>
              </a:xfrm>
              <a:prstGeom prst="ellipse">
                <a:avLst/>
              </a:prstGeom>
              <a:gradFill>
                <a:gsLst>
                  <a:gs pos="95000">
                    <a:srgbClr val="7EEAD8"/>
                  </a:gs>
                  <a:gs pos="1000">
                    <a:srgbClr val="1BA88F"/>
                  </a:gs>
                </a:gsLst>
                <a:lin ang="2700000" scaled="1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1252537" y="3859614"/>
                <a:ext cx="1558925" cy="1494628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FD175"/>
                  </a:gs>
                  <a:gs pos="6000">
                    <a:srgbClr val="FFA7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Ellipse 11"/>
              <p:cNvSpPr/>
              <p:nvPr/>
            </p:nvSpPr>
            <p:spPr>
              <a:xfrm>
                <a:off x="7475537" y="3859614"/>
                <a:ext cx="1558925" cy="1494628"/>
              </a:xfrm>
              <a:prstGeom prst="ellipse">
                <a:avLst/>
              </a:prstGeom>
              <a:gradFill>
                <a:gsLst>
                  <a:gs pos="0">
                    <a:srgbClr val="EE3A28"/>
                  </a:gs>
                  <a:gs pos="98000">
                    <a:srgbClr val="F6988E"/>
                  </a:gs>
                </a:gsLst>
                <a:lin ang="2700000" scaled="1"/>
              </a:gradFill>
              <a:ln>
                <a:noFill/>
              </a:ln>
              <a:effectLst>
                <a:outerShdw blurRad="812800" dist="2032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orme libre 23"/>
              <p:cNvSpPr/>
              <p:nvPr/>
            </p:nvSpPr>
            <p:spPr>
              <a:xfrm rot="10800000">
                <a:off x="4210998" y="65580"/>
                <a:ext cx="1353655" cy="451543"/>
              </a:xfrm>
              <a:custGeom>
                <a:avLst/>
                <a:gdLst>
                  <a:gd name="connsiteX0" fmla="*/ 1241947 w 1353655"/>
                  <a:gd name="connsiteY0" fmla="*/ 0 h 451543"/>
                  <a:gd name="connsiteX1" fmla="*/ 1353655 w 1353655"/>
                  <a:gd name="connsiteY1" fmla="*/ 352426 h 451543"/>
                  <a:gd name="connsiteX2" fmla="*/ 1139153 w 1353655"/>
                  <a:gd name="connsiteY2" fmla="*/ 406147 h 451543"/>
                  <a:gd name="connsiteX3" fmla="*/ 676826 w 1353655"/>
                  <a:gd name="connsiteY3" fmla="*/ 451543 h 451543"/>
                  <a:gd name="connsiteX4" fmla="*/ 214500 w 1353655"/>
                  <a:gd name="connsiteY4" fmla="*/ 406147 h 451543"/>
                  <a:gd name="connsiteX5" fmla="*/ 0 w 1353655"/>
                  <a:gd name="connsiteY5" fmla="*/ 352427 h 451543"/>
                  <a:gd name="connsiteX6" fmla="*/ 111707 w 1353655"/>
                  <a:gd name="connsiteY6" fmla="*/ 1 h 451543"/>
                  <a:gd name="connsiteX7" fmla="*/ 288964 w 1353655"/>
                  <a:gd name="connsiteY7" fmla="*/ 44167 h 451543"/>
                  <a:gd name="connsiteX8" fmla="*/ 676826 w 1353655"/>
                  <a:gd name="connsiteY8" fmla="*/ 82056 h 451543"/>
                  <a:gd name="connsiteX9" fmla="*/ 1064689 w 1353655"/>
                  <a:gd name="connsiteY9" fmla="*/ 44167 h 451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53655" h="451543">
                    <a:moveTo>
                      <a:pt x="1241947" y="0"/>
                    </a:moveTo>
                    <a:lnTo>
                      <a:pt x="1353655" y="352426"/>
                    </a:lnTo>
                    <a:lnTo>
                      <a:pt x="1139153" y="406147"/>
                    </a:lnTo>
                    <a:cubicBezTo>
                      <a:pt x="989817" y="435912"/>
                      <a:pt x="835196" y="451543"/>
                      <a:pt x="676826" y="451543"/>
                    </a:cubicBezTo>
                    <a:cubicBezTo>
                      <a:pt x="518457" y="451543"/>
                      <a:pt x="363835" y="435912"/>
                      <a:pt x="214500" y="406147"/>
                    </a:cubicBezTo>
                    <a:lnTo>
                      <a:pt x="0" y="352427"/>
                    </a:lnTo>
                    <a:lnTo>
                      <a:pt x="111707" y="1"/>
                    </a:lnTo>
                    <a:lnTo>
                      <a:pt x="288964" y="44167"/>
                    </a:lnTo>
                    <a:cubicBezTo>
                      <a:pt x="414247" y="69010"/>
                      <a:pt x="543964" y="82056"/>
                      <a:pt x="676826" y="82056"/>
                    </a:cubicBezTo>
                    <a:cubicBezTo>
                      <a:pt x="809688" y="82056"/>
                      <a:pt x="939405" y="69010"/>
                      <a:pt x="1064689" y="44167"/>
                    </a:cubicBezTo>
                    <a:close/>
                  </a:path>
                </a:pathLst>
              </a:custGeom>
              <a:solidFill>
                <a:srgbClr val="42C2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Forme libre 24"/>
              <p:cNvSpPr/>
              <p:nvPr/>
            </p:nvSpPr>
            <p:spPr>
              <a:xfrm rot="10641519">
                <a:off x="3132443" y="182592"/>
                <a:ext cx="1216970" cy="982654"/>
              </a:xfrm>
              <a:custGeom>
                <a:avLst/>
                <a:gdLst>
                  <a:gd name="connsiteX0" fmla="*/ 923904 w 1216970"/>
                  <a:gd name="connsiteY0" fmla="*/ 0 h 982654"/>
                  <a:gd name="connsiteX1" fmla="*/ 1216970 w 1216970"/>
                  <a:gd name="connsiteY1" fmla="*/ 224449 h 982654"/>
                  <a:gd name="connsiteX2" fmla="*/ 1175844 w 1216970"/>
                  <a:gd name="connsiteY2" fmla="*/ 278017 h 982654"/>
                  <a:gd name="connsiteX3" fmla="*/ 298600 w 1216970"/>
                  <a:gd name="connsiteY3" fmla="*/ 915552 h 982654"/>
                  <a:gd name="connsiteX4" fmla="*/ 110373 w 1216970"/>
                  <a:gd name="connsiteY4" fmla="*/ 982654 h 982654"/>
                  <a:gd name="connsiteX5" fmla="*/ 0 w 1216970"/>
                  <a:gd name="connsiteY5" fmla="*/ 629997 h 982654"/>
                  <a:gd name="connsiteX6" fmla="*/ 154779 w 1216970"/>
                  <a:gd name="connsiteY6" fmla="*/ 575101 h 982654"/>
                  <a:gd name="connsiteX7" fmla="*/ 890730 w 1216970"/>
                  <a:gd name="connsiteY7" fmla="*/ 42989 h 982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16970" h="982654">
                    <a:moveTo>
                      <a:pt x="923904" y="0"/>
                    </a:moveTo>
                    <a:lnTo>
                      <a:pt x="1216970" y="224449"/>
                    </a:lnTo>
                    <a:lnTo>
                      <a:pt x="1175844" y="278017"/>
                    </a:lnTo>
                    <a:cubicBezTo>
                      <a:pt x="942089" y="553905"/>
                      <a:pt x="641667" y="774216"/>
                      <a:pt x="298600" y="915552"/>
                    </a:cubicBezTo>
                    <a:lnTo>
                      <a:pt x="110373" y="982654"/>
                    </a:lnTo>
                    <a:lnTo>
                      <a:pt x="0" y="629997"/>
                    </a:lnTo>
                    <a:lnTo>
                      <a:pt x="154779" y="575101"/>
                    </a:lnTo>
                    <a:cubicBezTo>
                      <a:pt x="442590" y="457137"/>
                      <a:pt x="694625" y="273256"/>
                      <a:pt x="890730" y="42989"/>
                    </a:cubicBezTo>
                    <a:close/>
                  </a:path>
                </a:pathLst>
              </a:custGeom>
              <a:solidFill>
                <a:srgbClr val="FFBB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Forme libre 25"/>
              <p:cNvSpPr/>
              <p:nvPr/>
            </p:nvSpPr>
            <p:spPr>
              <a:xfrm rot="12934739">
                <a:off x="5369513" y="414273"/>
                <a:ext cx="1369985" cy="479510"/>
              </a:xfrm>
              <a:custGeom>
                <a:avLst/>
                <a:gdLst>
                  <a:gd name="connsiteX0" fmla="*/ 111554 w 1369985"/>
                  <a:gd name="connsiteY0" fmla="*/ 40595 h 479510"/>
                  <a:gd name="connsiteX1" fmla="*/ 144827 w 1369985"/>
                  <a:gd name="connsiteY1" fmla="*/ 50822 h 479510"/>
                  <a:gd name="connsiteX2" fmla="*/ 1233527 w 1369985"/>
                  <a:gd name="connsiteY2" fmla="*/ 9626 h 479510"/>
                  <a:gd name="connsiteX3" fmla="*/ 1258261 w 1369985"/>
                  <a:gd name="connsiteY3" fmla="*/ 0 h 479510"/>
                  <a:gd name="connsiteX4" fmla="*/ 1369985 w 1369985"/>
                  <a:gd name="connsiteY4" fmla="*/ 352479 h 479510"/>
                  <a:gd name="connsiteX5" fmla="*/ 1347509 w 1369985"/>
                  <a:gd name="connsiteY5" fmla="*/ 361196 h 479510"/>
                  <a:gd name="connsiteX6" fmla="*/ 47687 w 1369985"/>
                  <a:gd name="connsiteY6" fmla="*/ 407321 h 479510"/>
                  <a:gd name="connsiteX7" fmla="*/ 0 w 1369985"/>
                  <a:gd name="connsiteY7" fmla="*/ 392534 h 479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69985" h="479510">
                    <a:moveTo>
                      <a:pt x="111554" y="40595"/>
                    </a:moveTo>
                    <a:lnTo>
                      <a:pt x="144827" y="50822"/>
                    </a:lnTo>
                    <a:cubicBezTo>
                      <a:pt x="496494" y="140609"/>
                      <a:pt x="875366" y="129362"/>
                      <a:pt x="1233527" y="9626"/>
                    </a:cubicBezTo>
                    <a:lnTo>
                      <a:pt x="1258261" y="0"/>
                    </a:lnTo>
                    <a:lnTo>
                      <a:pt x="1369985" y="352479"/>
                    </a:lnTo>
                    <a:lnTo>
                      <a:pt x="1347509" y="361196"/>
                    </a:lnTo>
                    <a:cubicBezTo>
                      <a:pt x="920201" y="503374"/>
                      <a:pt x="467847" y="515731"/>
                      <a:pt x="47687" y="407321"/>
                    </a:cubicBezTo>
                    <a:lnTo>
                      <a:pt x="0" y="392534"/>
                    </a:lnTo>
                    <a:close/>
                  </a:path>
                </a:pathLst>
              </a:custGeom>
              <a:solidFill>
                <a:srgbClr val="F05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" name="Groupe 22"/>
            <p:cNvGrpSpPr/>
            <p:nvPr/>
          </p:nvGrpSpPr>
          <p:grpSpPr>
            <a:xfrm>
              <a:off x="1557660" y="853771"/>
              <a:ext cx="7277115" cy="4244870"/>
              <a:chOff x="1557660" y="853771"/>
              <a:chExt cx="7277115" cy="4244870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557660" y="1843362"/>
                <a:ext cx="1516759" cy="8826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sz="2400" b="1" dirty="0">
                    <a:latin typeface="Optima-Bold"/>
                    <a:ea typeface="Calibri" panose="020F0502020204030204" pitchFamily="34" charset="0"/>
                    <a:cs typeface="Optima-Bold"/>
                  </a:rPr>
                  <a:t>% </a:t>
                </a:r>
                <a:r>
                  <a:rPr lang="ar-MA" sz="2400" b="1" dirty="0">
                    <a:latin typeface="Optima-Bold"/>
                    <a:ea typeface="Calibri" panose="020F0502020204030204" pitchFamily="34" charset="0"/>
                    <a:cs typeface="Optima-Bold"/>
                  </a:rPr>
                  <a:t>5</a:t>
                </a:r>
              </a:p>
              <a:p>
                <a:pPr algn="ctr" rtl="1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MA" sz="2400" b="1" dirty="0" smtClean="0">
                    <a:latin typeface="Optima-Bold"/>
                    <a:ea typeface="Calibri" panose="020F0502020204030204" pitchFamily="34" charset="0"/>
                    <a:cs typeface="Optima-Bold"/>
                  </a:rPr>
                  <a:t>الماستر</a:t>
                </a:r>
                <a:endParaRPr lang="fr-FR" sz="2400" b="1" dirty="0">
                  <a:latin typeface="Optima-Bold"/>
                  <a:ea typeface="Calibri" panose="020F0502020204030204" pitchFamily="34" charset="0"/>
                  <a:cs typeface="Optima-Bold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661633" y="1889140"/>
                <a:ext cx="2173142" cy="9565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>
                  <a:spcAft>
                    <a:spcPts val="800"/>
                  </a:spcAft>
                </a:pPr>
                <a:r>
                  <a:rPr lang="fr-FR" sz="2400" b="1" dirty="0">
                    <a:latin typeface="Optima-Bold"/>
                    <a:ea typeface="Calibri" panose="020F0502020204030204" pitchFamily="34" charset="0"/>
                    <a:cs typeface="Optima-Bold"/>
                  </a:rPr>
                  <a:t>4%</a:t>
                </a:r>
                <a:endParaRPr lang="ar-MA" sz="2400" b="1" dirty="0">
                  <a:latin typeface="Optima-Bold"/>
                  <a:ea typeface="Calibri" panose="020F0502020204030204" pitchFamily="34" charset="0"/>
                  <a:cs typeface="Optima-Bold"/>
                </a:endParaRPr>
              </a:p>
              <a:p>
                <a:pPr algn="ctr" rtl="1">
                  <a:spcAft>
                    <a:spcPts val="800"/>
                  </a:spcAft>
                </a:pPr>
                <a:r>
                  <a:rPr lang="ar-MA" sz="2400" b="1" dirty="0" smtClean="0">
                    <a:latin typeface="Optima-Bold"/>
                    <a:ea typeface="Calibri" panose="020F0502020204030204" pitchFamily="34" charset="0"/>
                    <a:cs typeface="Optima-Bold"/>
                  </a:rPr>
                  <a:t>الدكتوراه</a:t>
                </a:r>
                <a:endParaRPr lang="fr-FR" sz="2400" b="1" dirty="0">
                  <a:latin typeface="Optima-Bold"/>
                  <a:ea typeface="Calibri" panose="020F0502020204030204" pitchFamily="34" charset="0"/>
                  <a:cs typeface="Optima-Bold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108873" y="3386525"/>
                <a:ext cx="3338545" cy="11462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MA" sz="32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توزيع الطلبة المسجلين </a:t>
                </a:r>
              </a:p>
              <a:p>
                <a:pPr algn="ctr" rtl="1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MA" sz="3200" b="1" dirty="0" smtClean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بالمؤسسات </a:t>
                </a:r>
                <a:r>
                  <a:rPr lang="ar-MA" sz="32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akkal Majalla" pitchFamily="2" charset="-78"/>
                    <a:cs typeface="Sakkal Majalla" pitchFamily="2" charset="-78"/>
                  </a:rPr>
                  <a:t>الجامعية</a:t>
                </a:r>
                <a:endParaRPr lang="fr-FR" sz="32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akkal Majalla" pitchFamily="2" charset="-78"/>
                  <a:cs typeface="Sakkal Majalla" pitchFamily="2" charset="-78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4038110" y="853771"/>
                <a:ext cx="1662973" cy="9852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b="1" dirty="0">
                    <a:solidFill>
                      <a:schemeClr val="bg1"/>
                    </a:solidFill>
                    <a:latin typeface="Optima-Bold"/>
                    <a:ea typeface="Calibri" panose="020F0502020204030204" pitchFamily="34" charset="0"/>
                    <a:cs typeface="Optima-Bold"/>
                  </a:rPr>
                  <a:t>% </a:t>
                </a:r>
                <a:r>
                  <a:rPr lang="ar-MA" sz="2400" b="1" dirty="0">
                    <a:solidFill>
                      <a:schemeClr val="bg1"/>
                    </a:solidFill>
                    <a:latin typeface="Optima-Bold"/>
                    <a:ea typeface="Calibri" panose="020F0502020204030204" pitchFamily="34" charset="0"/>
                    <a:cs typeface="Optima-Bold"/>
                  </a:rPr>
                  <a:t>91</a:t>
                </a:r>
                <a:r>
                  <a:rPr lang="fr-FR" sz="2400" b="1" dirty="0">
                    <a:solidFill>
                      <a:schemeClr val="bg1"/>
                    </a:solidFill>
                    <a:latin typeface="Optima-Bold"/>
                    <a:ea typeface="Calibri" panose="020F0502020204030204" pitchFamily="34" charset="0"/>
                    <a:cs typeface="Optima-Bold"/>
                  </a:rPr>
                  <a:t> </a:t>
                </a:r>
                <a:endParaRPr lang="ar-MA" sz="2400" b="1" dirty="0">
                  <a:solidFill>
                    <a:schemeClr val="bg1"/>
                  </a:solidFill>
                  <a:latin typeface="Optima-Bold"/>
                  <a:ea typeface="Calibri" panose="020F0502020204030204" pitchFamily="34" charset="0"/>
                  <a:cs typeface="Optima-Bold"/>
                </a:endParaRPr>
              </a:p>
              <a:p>
                <a:pPr algn="ctr" rtl="1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ar-MA" sz="2400" b="1" dirty="0" smtClean="0">
                    <a:solidFill>
                      <a:schemeClr val="bg1"/>
                    </a:solidFill>
                    <a:latin typeface="Optima-Bold"/>
                    <a:ea typeface="Calibri" panose="020F0502020204030204" pitchFamily="34" charset="0"/>
                    <a:cs typeface="Optima-Bold"/>
                  </a:rPr>
                  <a:t>الإجازة </a:t>
                </a:r>
                <a:endParaRPr lang="fr-FR" sz="2400" dirty="0">
                  <a:solidFill>
                    <a:schemeClr val="bg1"/>
                  </a:solidFill>
                  <a:ea typeface="Calibri" panose="020F0502020204030204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847940" y="4636976"/>
                <a:ext cx="18902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ar-MA" sz="2400" b="1" dirty="0" smtClean="0">
                    <a:solidFill>
                      <a:srgbClr val="C01170"/>
                    </a:solidFill>
                    <a:latin typeface="Optima-Bold"/>
                  </a:rPr>
                  <a:t> طالب</a:t>
                </a:r>
                <a:r>
                  <a:rPr lang="fr-FR" sz="2400" b="1" dirty="0" smtClean="0">
                    <a:solidFill>
                      <a:srgbClr val="C01170"/>
                    </a:solidFill>
                    <a:latin typeface="Optima-Bold"/>
                  </a:rPr>
                  <a:t>919.210</a:t>
                </a:r>
                <a:endParaRPr lang="fr-FR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2315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chemeClr val="bg1"/>
            </a:gs>
            <a:gs pos="0">
              <a:srgbClr val="B5BDCA">
                <a:alpha val="70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 flipV="1">
            <a:off x="1557660" y="1118871"/>
            <a:ext cx="7067550" cy="4373177"/>
            <a:chOff x="1085850" y="65580"/>
            <a:chExt cx="8115300" cy="5454556"/>
          </a:xfrm>
        </p:grpSpPr>
        <p:grpSp>
          <p:nvGrpSpPr>
            <p:cNvPr id="13" name="Groupe 12"/>
            <p:cNvGrpSpPr/>
            <p:nvPr/>
          </p:nvGrpSpPr>
          <p:grpSpPr>
            <a:xfrm rot="18685155">
              <a:off x="1391562" y="2601659"/>
              <a:ext cx="3822705" cy="1100261"/>
              <a:chOff x="2930525" y="1873250"/>
              <a:chExt cx="4000500" cy="1100261"/>
            </a:xfrm>
          </p:grpSpPr>
          <p:sp>
            <p:nvSpPr>
              <p:cNvPr id="14" name="Forme libre 13"/>
              <p:cNvSpPr/>
              <p:nvPr/>
            </p:nvSpPr>
            <p:spPr>
              <a:xfrm flipV="1">
                <a:off x="2930525" y="2425700"/>
                <a:ext cx="4000500" cy="547811"/>
              </a:xfrm>
              <a:custGeom>
                <a:avLst/>
                <a:gdLst>
                  <a:gd name="connsiteX0" fmla="*/ 0 w 4000500"/>
                  <a:gd name="connsiteY0" fmla="*/ 0 h 547811"/>
                  <a:gd name="connsiteX1" fmla="*/ 127041 w 4000500"/>
                  <a:gd name="connsiteY1" fmla="*/ 33554 h 547811"/>
                  <a:gd name="connsiteX2" fmla="*/ 2000250 w 4000500"/>
                  <a:gd name="connsiteY2" fmla="*/ 176336 h 547811"/>
                  <a:gd name="connsiteX3" fmla="*/ 3873459 w 4000500"/>
                  <a:gd name="connsiteY3" fmla="*/ 33554 h 547811"/>
                  <a:gd name="connsiteX4" fmla="*/ 4000500 w 4000500"/>
                  <a:gd name="connsiteY4" fmla="*/ 0 h 547811"/>
                  <a:gd name="connsiteX5" fmla="*/ 4000500 w 4000500"/>
                  <a:gd name="connsiteY5" fmla="*/ 547811 h 547811"/>
                  <a:gd name="connsiteX6" fmla="*/ 0 w 4000500"/>
                  <a:gd name="connsiteY6" fmla="*/ 547811 h 547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000500" h="547811">
                    <a:moveTo>
                      <a:pt x="0" y="0"/>
                    </a:moveTo>
                    <a:lnTo>
                      <a:pt x="127041" y="33554"/>
                    </a:lnTo>
                    <a:cubicBezTo>
                      <a:pt x="533002" y="119698"/>
                      <a:pt x="1220489" y="176336"/>
                      <a:pt x="2000250" y="176336"/>
                    </a:cubicBezTo>
                    <a:cubicBezTo>
                      <a:pt x="2780011" y="176336"/>
                      <a:pt x="3467498" y="119698"/>
                      <a:pt x="3873459" y="33554"/>
                    </a:cubicBezTo>
                    <a:lnTo>
                      <a:pt x="4000500" y="0"/>
                    </a:lnTo>
                    <a:lnTo>
                      <a:pt x="4000500" y="547811"/>
                    </a:lnTo>
                    <a:lnTo>
                      <a:pt x="0" y="547811"/>
                    </a:lnTo>
                    <a:close/>
                  </a:path>
                </a:pathLst>
              </a:custGeom>
              <a:solidFill>
                <a:srgbClr val="BC7D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Forme libre 14"/>
              <p:cNvSpPr/>
              <p:nvPr/>
            </p:nvSpPr>
            <p:spPr>
              <a:xfrm>
                <a:off x="2930525" y="1873250"/>
                <a:ext cx="4000500" cy="547811"/>
              </a:xfrm>
              <a:custGeom>
                <a:avLst/>
                <a:gdLst>
                  <a:gd name="connsiteX0" fmla="*/ 0 w 4000500"/>
                  <a:gd name="connsiteY0" fmla="*/ 0 h 547811"/>
                  <a:gd name="connsiteX1" fmla="*/ 127041 w 4000500"/>
                  <a:gd name="connsiteY1" fmla="*/ 33554 h 547811"/>
                  <a:gd name="connsiteX2" fmla="*/ 2000250 w 4000500"/>
                  <a:gd name="connsiteY2" fmla="*/ 176336 h 547811"/>
                  <a:gd name="connsiteX3" fmla="*/ 3873459 w 4000500"/>
                  <a:gd name="connsiteY3" fmla="*/ 33554 h 547811"/>
                  <a:gd name="connsiteX4" fmla="*/ 4000500 w 4000500"/>
                  <a:gd name="connsiteY4" fmla="*/ 0 h 547811"/>
                  <a:gd name="connsiteX5" fmla="*/ 4000500 w 4000500"/>
                  <a:gd name="connsiteY5" fmla="*/ 547811 h 547811"/>
                  <a:gd name="connsiteX6" fmla="*/ 0 w 4000500"/>
                  <a:gd name="connsiteY6" fmla="*/ 547811 h 547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000500" h="547811">
                    <a:moveTo>
                      <a:pt x="0" y="0"/>
                    </a:moveTo>
                    <a:lnTo>
                      <a:pt x="127041" y="33554"/>
                    </a:lnTo>
                    <a:cubicBezTo>
                      <a:pt x="533002" y="119698"/>
                      <a:pt x="1220489" y="176336"/>
                      <a:pt x="2000250" y="176336"/>
                    </a:cubicBezTo>
                    <a:cubicBezTo>
                      <a:pt x="2780011" y="176336"/>
                      <a:pt x="3467498" y="119698"/>
                      <a:pt x="3873459" y="33554"/>
                    </a:cubicBezTo>
                    <a:lnTo>
                      <a:pt x="4000500" y="0"/>
                    </a:lnTo>
                    <a:lnTo>
                      <a:pt x="4000500" y="547811"/>
                    </a:lnTo>
                    <a:lnTo>
                      <a:pt x="0" y="547811"/>
                    </a:lnTo>
                    <a:close/>
                  </a:path>
                </a:pathLst>
              </a:custGeom>
              <a:solidFill>
                <a:srgbClr val="FFA7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" name="Groupe 18"/>
            <p:cNvGrpSpPr/>
            <p:nvPr/>
          </p:nvGrpSpPr>
          <p:grpSpPr>
            <a:xfrm rot="18859609">
              <a:off x="6197865" y="1256430"/>
              <a:ext cx="1100261" cy="3822705"/>
              <a:chOff x="4151188" y="2089150"/>
              <a:chExt cx="1100261" cy="4000500"/>
            </a:xfrm>
          </p:grpSpPr>
          <p:sp>
            <p:nvSpPr>
              <p:cNvPr id="20" name="Forme libre 19"/>
              <p:cNvSpPr/>
              <p:nvPr/>
            </p:nvSpPr>
            <p:spPr>
              <a:xfrm rot="16200000" flipV="1">
                <a:off x="2977294" y="3815494"/>
                <a:ext cx="4000500" cy="547811"/>
              </a:xfrm>
              <a:custGeom>
                <a:avLst/>
                <a:gdLst>
                  <a:gd name="connsiteX0" fmla="*/ 0 w 4000500"/>
                  <a:gd name="connsiteY0" fmla="*/ 0 h 547811"/>
                  <a:gd name="connsiteX1" fmla="*/ 127041 w 4000500"/>
                  <a:gd name="connsiteY1" fmla="*/ 33554 h 547811"/>
                  <a:gd name="connsiteX2" fmla="*/ 2000250 w 4000500"/>
                  <a:gd name="connsiteY2" fmla="*/ 176336 h 547811"/>
                  <a:gd name="connsiteX3" fmla="*/ 3873459 w 4000500"/>
                  <a:gd name="connsiteY3" fmla="*/ 33554 h 547811"/>
                  <a:gd name="connsiteX4" fmla="*/ 4000500 w 4000500"/>
                  <a:gd name="connsiteY4" fmla="*/ 0 h 547811"/>
                  <a:gd name="connsiteX5" fmla="*/ 4000500 w 4000500"/>
                  <a:gd name="connsiteY5" fmla="*/ 547811 h 547811"/>
                  <a:gd name="connsiteX6" fmla="*/ 0 w 4000500"/>
                  <a:gd name="connsiteY6" fmla="*/ 547811 h 547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000500" h="547811">
                    <a:moveTo>
                      <a:pt x="0" y="0"/>
                    </a:moveTo>
                    <a:lnTo>
                      <a:pt x="127041" y="33554"/>
                    </a:lnTo>
                    <a:cubicBezTo>
                      <a:pt x="533002" y="119698"/>
                      <a:pt x="1220489" y="176336"/>
                      <a:pt x="2000250" y="176336"/>
                    </a:cubicBezTo>
                    <a:cubicBezTo>
                      <a:pt x="2780011" y="176336"/>
                      <a:pt x="3467498" y="119698"/>
                      <a:pt x="3873459" y="33554"/>
                    </a:cubicBezTo>
                    <a:lnTo>
                      <a:pt x="4000500" y="0"/>
                    </a:lnTo>
                    <a:lnTo>
                      <a:pt x="4000500" y="547811"/>
                    </a:lnTo>
                    <a:lnTo>
                      <a:pt x="0" y="547811"/>
                    </a:lnTo>
                    <a:close/>
                  </a:path>
                </a:pathLst>
              </a:custGeom>
              <a:solidFill>
                <a:srgbClr val="C7210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Forme libre 20"/>
              <p:cNvSpPr/>
              <p:nvPr/>
            </p:nvSpPr>
            <p:spPr>
              <a:xfrm rot="16200000">
                <a:off x="2424844" y="3815494"/>
                <a:ext cx="4000500" cy="547811"/>
              </a:xfrm>
              <a:custGeom>
                <a:avLst/>
                <a:gdLst>
                  <a:gd name="connsiteX0" fmla="*/ 0 w 4000500"/>
                  <a:gd name="connsiteY0" fmla="*/ 0 h 547811"/>
                  <a:gd name="connsiteX1" fmla="*/ 127041 w 4000500"/>
                  <a:gd name="connsiteY1" fmla="*/ 33554 h 547811"/>
                  <a:gd name="connsiteX2" fmla="*/ 2000250 w 4000500"/>
                  <a:gd name="connsiteY2" fmla="*/ 176336 h 547811"/>
                  <a:gd name="connsiteX3" fmla="*/ 3873459 w 4000500"/>
                  <a:gd name="connsiteY3" fmla="*/ 33554 h 547811"/>
                  <a:gd name="connsiteX4" fmla="*/ 4000500 w 4000500"/>
                  <a:gd name="connsiteY4" fmla="*/ 0 h 547811"/>
                  <a:gd name="connsiteX5" fmla="*/ 4000500 w 4000500"/>
                  <a:gd name="connsiteY5" fmla="*/ 547811 h 547811"/>
                  <a:gd name="connsiteX6" fmla="*/ 0 w 4000500"/>
                  <a:gd name="connsiteY6" fmla="*/ 547811 h 547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000500" h="547811">
                    <a:moveTo>
                      <a:pt x="0" y="0"/>
                    </a:moveTo>
                    <a:lnTo>
                      <a:pt x="127041" y="33554"/>
                    </a:lnTo>
                    <a:cubicBezTo>
                      <a:pt x="533002" y="119698"/>
                      <a:pt x="1220489" y="176336"/>
                      <a:pt x="2000250" y="176336"/>
                    </a:cubicBezTo>
                    <a:cubicBezTo>
                      <a:pt x="2780011" y="176336"/>
                      <a:pt x="3467498" y="119698"/>
                      <a:pt x="3873459" y="33554"/>
                    </a:cubicBezTo>
                    <a:lnTo>
                      <a:pt x="4000500" y="0"/>
                    </a:lnTo>
                    <a:lnTo>
                      <a:pt x="4000500" y="547811"/>
                    </a:lnTo>
                    <a:lnTo>
                      <a:pt x="0" y="547811"/>
                    </a:lnTo>
                    <a:close/>
                  </a:path>
                </a:pathLst>
              </a:custGeom>
              <a:solidFill>
                <a:srgbClr val="EE3A2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Ellipse 3"/>
            <p:cNvSpPr/>
            <p:nvPr/>
          </p:nvSpPr>
          <p:spPr>
            <a:xfrm flipV="1">
              <a:off x="3108144" y="480160"/>
              <a:ext cx="3683000" cy="3593631"/>
            </a:xfrm>
            <a:prstGeom prst="ellipse">
              <a:avLst/>
            </a:prstGeom>
            <a:gradFill>
              <a:gsLst>
                <a:gs pos="6000">
                  <a:schemeClr val="bg1"/>
                </a:gs>
                <a:gs pos="98000">
                  <a:schemeClr val="bg1"/>
                </a:gs>
              </a:gsLst>
              <a:lin ang="2700000" scaled="1"/>
            </a:gradFill>
            <a:ln>
              <a:noFill/>
            </a:ln>
            <a:effectLst>
              <a:outerShdw blurRad="812800" dist="2032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57150" h="120650" prst="relaxedInset"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ar-MA" b="1" dirty="0" smtClean="0">
                <a:solidFill>
                  <a:srgbClr val="FF0000"/>
                </a:solidFill>
              </a:endParaRPr>
            </a:p>
            <a:p>
              <a:pPr algn="ctr"/>
              <a:endParaRPr lang="ar-M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1085850" y="3691336"/>
              <a:ext cx="1892300" cy="1828800"/>
            </a:xfrm>
            <a:prstGeom prst="ellipse">
              <a:avLst/>
            </a:prstGeom>
            <a:gradFill flip="none" rotWithShape="1">
              <a:gsLst>
                <a:gs pos="6000">
                  <a:schemeClr val="bg1"/>
                </a:gs>
                <a:gs pos="9800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812800" dist="203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7308850" y="3690547"/>
              <a:ext cx="1892300" cy="1828800"/>
            </a:xfrm>
            <a:prstGeom prst="ellipse">
              <a:avLst/>
            </a:prstGeom>
            <a:gradFill>
              <a:gsLst>
                <a:gs pos="6000">
                  <a:schemeClr val="bg1"/>
                </a:gs>
                <a:gs pos="98000">
                  <a:schemeClr val="bg1"/>
                </a:gs>
              </a:gsLst>
              <a:lin ang="2700000" scaled="1"/>
            </a:gradFill>
            <a:ln>
              <a:noFill/>
            </a:ln>
            <a:effectLst>
              <a:outerShdw blurRad="812800" dist="203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1252537" y="3859614"/>
              <a:ext cx="1558925" cy="1494628"/>
            </a:xfrm>
            <a:prstGeom prst="ellipse">
              <a:avLst/>
            </a:prstGeom>
            <a:gradFill flip="none" rotWithShape="1">
              <a:gsLst>
                <a:gs pos="100000">
                  <a:srgbClr val="FFD175"/>
                </a:gs>
                <a:gs pos="6000">
                  <a:srgbClr val="FFA70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812800" dist="203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7475537" y="3859614"/>
              <a:ext cx="1558925" cy="1494628"/>
            </a:xfrm>
            <a:prstGeom prst="ellipse">
              <a:avLst/>
            </a:prstGeom>
            <a:gradFill>
              <a:gsLst>
                <a:gs pos="0">
                  <a:srgbClr val="EE3A28"/>
                </a:gs>
                <a:gs pos="98000">
                  <a:srgbClr val="F6988E"/>
                </a:gs>
              </a:gsLst>
              <a:lin ang="2700000" scaled="1"/>
            </a:gradFill>
            <a:ln>
              <a:noFill/>
            </a:ln>
            <a:effectLst>
              <a:outerShdw blurRad="812800" dist="203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4" name="Forme libre 23"/>
            <p:cNvSpPr/>
            <p:nvPr/>
          </p:nvSpPr>
          <p:spPr>
            <a:xfrm rot="10800000">
              <a:off x="4210998" y="65580"/>
              <a:ext cx="1353655" cy="451543"/>
            </a:xfrm>
            <a:custGeom>
              <a:avLst/>
              <a:gdLst>
                <a:gd name="connsiteX0" fmla="*/ 1241947 w 1353655"/>
                <a:gd name="connsiteY0" fmla="*/ 0 h 451543"/>
                <a:gd name="connsiteX1" fmla="*/ 1353655 w 1353655"/>
                <a:gd name="connsiteY1" fmla="*/ 352426 h 451543"/>
                <a:gd name="connsiteX2" fmla="*/ 1139153 w 1353655"/>
                <a:gd name="connsiteY2" fmla="*/ 406147 h 451543"/>
                <a:gd name="connsiteX3" fmla="*/ 676826 w 1353655"/>
                <a:gd name="connsiteY3" fmla="*/ 451543 h 451543"/>
                <a:gd name="connsiteX4" fmla="*/ 214500 w 1353655"/>
                <a:gd name="connsiteY4" fmla="*/ 406147 h 451543"/>
                <a:gd name="connsiteX5" fmla="*/ 0 w 1353655"/>
                <a:gd name="connsiteY5" fmla="*/ 352427 h 451543"/>
                <a:gd name="connsiteX6" fmla="*/ 111707 w 1353655"/>
                <a:gd name="connsiteY6" fmla="*/ 1 h 451543"/>
                <a:gd name="connsiteX7" fmla="*/ 288964 w 1353655"/>
                <a:gd name="connsiteY7" fmla="*/ 44167 h 451543"/>
                <a:gd name="connsiteX8" fmla="*/ 676826 w 1353655"/>
                <a:gd name="connsiteY8" fmla="*/ 82056 h 451543"/>
                <a:gd name="connsiteX9" fmla="*/ 1064689 w 1353655"/>
                <a:gd name="connsiteY9" fmla="*/ 44167 h 451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53655" h="451543">
                  <a:moveTo>
                    <a:pt x="1241947" y="0"/>
                  </a:moveTo>
                  <a:lnTo>
                    <a:pt x="1353655" y="352426"/>
                  </a:lnTo>
                  <a:lnTo>
                    <a:pt x="1139153" y="406147"/>
                  </a:lnTo>
                  <a:cubicBezTo>
                    <a:pt x="989817" y="435912"/>
                    <a:pt x="835196" y="451543"/>
                    <a:pt x="676826" y="451543"/>
                  </a:cubicBezTo>
                  <a:cubicBezTo>
                    <a:pt x="518457" y="451543"/>
                    <a:pt x="363835" y="435912"/>
                    <a:pt x="214500" y="406147"/>
                  </a:cubicBezTo>
                  <a:lnTo>
                    <a:pt x="0" y="352427"/>
                  </a:lnTo>
                  <a:lnTo>
                    <a:pt x="111707" y="1"/>
                  </a:lnTo>
                  <a:lnTo>
                    <a:pt x="288964" y="44167"/>
                  </a:lnTo>
                  <a:cubicBezTo>
                    <a:pt x="414247" y="69010"/>
                    <a:pt x="543964" y="82056"/>
                    <a:pt x="676826" y="82056"/>
                  </a:cubicBezTo>
                  <a:cubicBezTo>
                    <a:pt x="809688" y="82056"/>
                    <a:pt x="939405" y="69010"/>
                    <a:pt x="1064689" y="44167"/>
                  </a:cubicBezTo>
                  <a:close/>
                </a:path>
              </a:pathLst>
            </a:custGeom>
            <a:solidFill>
              <a:srgbClr val="42C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5" name="Forme libre 24"/>
            <p:cNvSpPr/>
            <p:nvPr/>
          </p:nvSpPr>
          <p:spPr>
            <a:xfrm rot="10641519">
              <a:off x="3132443" y="182592"/>
              <a:ext cx="1216970" cy="982654"/>
            </a:xfrm>
            <a:custGeom>
              <a:avLst/>
              <a:gdLst>
                <a:gd name="connsiteX0" fmla="*/ 923904 w 1216970"/>
                <a:gd name="connsiteY0" fmla="*/ 0 h 982654"/>
                <a:gd name="connsiteX1" fmla="*/ 1216970 w 1216970"/>
                <a:gd name="connsiteY1" fmla="*/ 224449 h 982654"/>
                <a:gd name="connsiteX2" fmla="*/ 1175844 w 1216970"/>
                <a:gd name="connsiteY2" fmla="*/ 278017 h 982654"/>
                <a:gd name="connsiteX3" fmla="*/ 298600 w 1216970"/>
                <a:gd name="connsiteY3" fmla="*/ 915552 h 982654"/>
                <a:gd name="connsiteX4" fmla="*/ 110373 w 1216970"/>
                <a:gd name="connsiteY4" fmla="*/ 982654 h 982654"/>
                <a:gd name="connsiteX5" fmla="*/ 0 w 1216970"/>
                <a:gd name="connsiteY5" fmla="*/ 629997 h 982654"/>
                <a:gd name="connsiteX6" fmla="*/ 154779 w 1216970"/>
                <a:gd name="connsiteY6" fmla="*/ 575101 h 982654"/>
                <a:gd name="connsiteX7" fmla="*/ 890730 w 1216970"/>
                <a:gd name="connsiteY7" fmla="*/ 42989 h 982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6970" h="982654">
                  <a:moveTo>
                    <a:pt x="923904" y="0"/>
                  </a:moveTo>
                  <a:lnTo>
                    <a:pt x="1216970" y="224449"/>
                  </a:lnTo>
                  <a:lnTo>
                    <a:pt x="1175844" y="278017"/>
                  </a:lnTo>
                  <a:cubicBezTo>
                    <a:pt x="942089" y="553905"/>
                    <a:pt x="641667" y="774216"/>
                    <a:pt x="298600" y="915552"/>
                  </a:cubicBezTo>
                  <a:lnTo>
                    <a:pt x="110373" y="982654"/>
                  </a:lnTo>
                  <a:lnTo>
                    <a:pt x="0" y="629997"/>
                  </a:lnTo>
                  <a:lnTo>
                    <a:pt x="154779" y="575101"/>
                  </a:lnTo>
                  <a:cubicBezTo>
                    <a:pt x="442590" y="457137"/>
                    <a:pt x="694625" y="273256"/>
                    <a:pt x="890730" y="42989"/>
                  </a:cubicBezTo>
                  <a:close/>
                </a:path>
              </a:pathLst>
            </a:custGeom>
            <a:solidFill>
              <a:srgbClr val="FFBB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6" name="Forme libre 25"/>
            <p:cNvSpPr/>
            <p:nvPr/>
          </p:nvSpPr>
          <p:spPr>
            <a:xfrm rot="12934739">
              <a:off x="5369513" y="414273"/>
              <a:ext cx="1369985" cy="479510"/>
            </a:xfrm>
            <a:custGeom>
              <a:avLst/>
              <a:gdLst>
                <a:gd name="connsiteX0" fmla="*/ 111554 w 1369985"/>
                <a:gd name="connsiteY0" fmla="*/ 40595 h 479510"/>
                <a:gd name="connsiteX1" fmla="*/ 144827 w 1369985"/>
                <a:gd name="connsiteY1" fmla="*/ 50822 h 479510"/>
                <a:gd name="connsiteX2" fmla="*/ 1233527 w 1369985"/>
                <a:gd name="connsiteY2" fmla="*/ 9626 h 479510"/>
                <a:gd name="connsiteX3" fmla="*/ 1258261 w 1369985"/>
                <a:gd name="connsiteY3" fmla="*/ 0 h 479510"/>
                <a:gd name="connsiteX4" fmla="*/ 1369985 w 1369985"/>
                <a:gd name="connsiteY4" fmla="*/ 352479 h 479510"/>
                <a:gd name="connsiteX5" fmla="*/ 1347509 w 1369985"/>
                <a:gd name="connsiteY5" fmla="*/ 361196 h 479510"/>
                <a:gd name="connsiteX6" fmla="*/ 47687 w 1369985"/>
                <a:gd name="connsiteY6" fmla="*/ 407321 h 479510"/>
                <a:gd name="connsiteX7" fmla="*/ 0 w 1369985"/>
                <a:gd name="connsiteY7" fmla="*/ 392534 h 479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69985" h="479510">
                  <a:moveTo>
                    <a:pt x="111554" y="40595"/>
                  </a:moveTo>
                  <a:lnTo>
                    <a:pt x="144827" y="50822"/>
                  </a:lnTo>
                  <a:cubicBezTo>
                    <a:pt x="496494" y="140609"/>
                    <a:pt x="875366" y="129362"/>
                    <a:pt x="1233527" y="9626"/>
                  </a:cubicBezTo>
                  <a:lnTo>
                    <a:pt x="1258261" y="0"/>
                  </a:lnTo>
                  <a:lnTo>
                    <a:pt x="1369985" y="352479"/>
                  </a:lnTo>
                  <a:lnTo>
                    <a:pt x="1347509" y="361196"/>
                  </a:lnTo>
                  <a:cubicBezTo>
                    <a:pt x="920201" y="503374"/>
                    <a:pt x="467847" y="515731"/>
                    <a:pt x="47687" y="407321"/>
                  </a:cubicBezTo>
                  <a:lnTo>
                    <a:pt x="0" y="392534"/>
                  </a:lnTo>
                  <a:close/>
                </a:path>
              </a:pathLst>
            </a:custGeom>
            <a:solidFill>
              <a:srgbClr val="F052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1634347" y="1441793"/>
            <a:ext cx="1516759" cy="727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0"/>
              </a:spcAft>
            </a:pPr>
            <a:r>
              <a:rPr lang="fr-FR" sz="2000" b="1" dirty="0">
                <a:latin typeface="Optima-Bold"/>
                <a:ea typeface="Calibri" panose="020F0502020204030204" pitchFamily="34" charset="0"/>
                <a:cs typeface="Optima-Bold"/>
              </a:rPr>
              <a:t>% </a:t>
            </a:r>
            <a:r>
              <a:rPr lang="ar-MA" sz="2000" b="1" dirty="0" smtClean="0">
                <a:latin typeface="Optima-Bold"/>
                <a:ea typeface="Calibri" panose="020F0502020204030204" pitchFamily="34" charset="0"/>
                <a:cs typeface="Optima-Bold"/>
              </a:rPr>
              <a:t>2</a:t>
            </a:r>
            <a:endParaRPr lang="ar-MA" sz="2000" b="1" dirty="0">
              <a:latin typeface="Optima-Bold"/>
              <a:ea typeface="Calibri" panose="020F0502020204030204" pitchFamily="34" charset="0"/>
              <a:cs typeface="Optima-Bold"/>
            </a:endParaRPr>
          </a:p>
          <a:p>
            <a:pPr algn="ctr" rtl="1">
              <a:lnSpc>
                <a:spcPct val="107000"/>
              </a:lnSpc>
              <a:spcAft>
                <a:spcPts val="0"/>
              </a:spcAft>
            </a:pPr>
            <a:r>
              <a:rPr lang="ar-MA" sz="2000" b="1" dirty="0" smtClean="0">
                <a:latin typeface="Optima-Bold"/>
                <a:ea typeface="Calibri" panose="020F0502020204030204" pitchFamily="34" charset="0"/>
                <a:cs typeface="Optima-Bold"/>
              </a:rPr>
              <a:t>إجازة مهنية</a:t>
            </a:r>
            <a:endParaRPr lang="fr-FR" sz="2000" b="1" dirty="0">
              <a:latin typeface="Optima-Bold"/>
              <a:ea typeface="Calibri" panose="020F0502020204030204" pitchFamily="34" charset="0"/>
              <a:cs typeface="Optima-Bold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24168" y="1335236"/>
            <a:ext cx="174944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0"/>
              </a:spcAft>
            </a:pPr>
            <a:r>
              <a:rPr lang="ar-MA" sz="2000" b="1" dirty="0" smtClean="0">
                <a:latin typeface="Optima-Bold"/>
                <a:ea typeface="Calibri" panose="020F0502020204030204" pitchFamily="34" charset="0"/>
                <a:cs typeface="Optima-Bold"/>
              </a:rPr>
              <a:t> </a:t>
            </a:r>
            <a:r>
              <a:rPr lang="fr-FR" sz="2000" b="1" dirty="0" smtClean="0">
                <a:latin typeface="Optima-Bold"/>
                <a:ea typeface="Calibri" panose="020F0502020204030204" pitchFamily="34" charset="0"/>
                <a:cs typeface="Optima-Bold"/>
              </a:rPr>
              <a:t>%</a:t>
            </a:r>
            <a:r>
              <a:rPr lang="ar-MA" sz="2000" b="1" dirty="0" smtClean="0">
                <a:latin typeface="Optima-Bold"/>
                <a:ea typeface="Calibri" panose="020F0502020204030204" pitchFamily="34" charset="0"/>
                <a:cs typeface="Optima-Bold"/>
              </a:rPr>
              <a:t>98 </a:t>
            </a:r>
            <a:br>
              <a:rPr lang="ar-MA" sz="2000" b="1" dirty="0" smtClean="0">
                <a:latin typeface="Optima-Bold"/>
                <a:ea typeface="Calibri" panose="020F0502020204030204" pitchFamily="34" charset="0"/>
                <a:cs typeface="Optima-Bold"/>
              </a:rPr>
            </a:br>
            <a:r>
              <a:rPr lang="ar-MA" sz="2000" b="1" dirty="0" smtClean="0">
                <a:latin typeface="Optima-Bold"/>
                <a:ea typeface="Calibri" panose="020F0502020204030204" pitchFamily="34" charset="0"/>
                <a:cs typeface="Optima-Bold"/>
              </a:rPr>
              <a:t>إجازة في الدراسات الأساسية</a:t>
            </a:r>
            <a:endParaRPr lang="fr-FR" sz="2000" b="1" dirty="0">
              <a:latin typeface="Optima-Bold"/>
              <a:ea typeface="Calibri" panose="020F0502020204030204" pitchFamily="34" charset="0"/>
              <a:cs typeface="Optima-Bold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64913" y="2738604"/>
            <a:ext cx="3338545" cy="167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0"/>
              </a:spcAft>
            </a:pPr>
            <a:r>
              <a:rPr lang="ar-M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akkal Majalla" pitchFamily="2" charset="-78"/>
                <a:cs typeface="Sakkal Majalla" pitchFamily="2" charset="-78"/>
              </a:rPr>
              <a:t>توزيع الطلبة المسجلين </a:t>
            </a:r>
          </a:p>
          <a:p>
            <a:pPr algn="ctr" rtl="1">
              <a:lnSpc>
                <a:spcPct val="107000"/>
              </a:lnSpc>
              <a:spcAft>
                <a:spcPts val="0"/>
              </a:spcAft>
            </a:pPr>
            <a:r>
              <a:rPr lang="ar-M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akkal Majalla" pitchFamily="2" charset="-78"/>
                <a:cs typeface="Sakkal Majalla" pitchFamily="2" charset="-78"/>
              </a:rPr>
              <a:t>بالمؤسسات الجامعية</a:t>
            </a:r>
          </a:p>
          <a:p>
            <a:pPr algn="ctr" rtl="1">
              <a:lnSpc>
                <a:spcPct val="107000"/>
              </a:lnSpc>
              <a:spcAft>
                <a:spcPts val="0"/>
              </a:spcAft>
            </a:pPr>
            <a:r>
              <a:rPr lang="ar-M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akkal Majalla" pitchFamily="2" charset="-78"/>
                <a:cs typeface="Sakkal Majalla" pitchFamily="2" charset="-78"/>
              </a:rPr>
              <a:t>سلك الإجازة</a:t>
            </a:r>
            <a:endParaRPr lang="fr-FR" sz="32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3" name="object 27"/>
          <p:cNvSpPr/>
          <p:nvPr/>
        </p:nvSpPr>
        <p:spPr>
          <a:xfrm flipH="1">
            <a:off x="8792997" y="14570"/>
            <a:ext cx="1113003" cy="667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5"/>
          <p:cNvSpPr/>
          <p:nvPr/>
        </p:nvSpPr>
        <p:spPr>
          <a:xfrm flipH="1">
            <a:off x="58913" y="20255"/>
            <a:ext cx="9507016" cy="667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ZoneTexte 34"/>
          <p:cNvSpPr txBox="1"/>
          <p:nvPr/>
        </p:nvSpPr>
        <p:spPr>
          <a:xfrm flipH="1">
            <a:off x="2423194" y="60696"/>
            <a:ext cx="6513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36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التعليم العالي : أرقام محورية</a:t>
            </a:r>
            <a:endParaRPr lang="fr-BE" sz="36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031540" y="4317023"/>
            <a:ext cx="1763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MA" sz="2400" b="1" dirty="0" smtClean="0">
                <a:solidFill>
                  <a:srgbClr val="C01170"/>
                </a:solidFill>
                <a:latin typeface="Optima-Bold"/>
              </a:rPr>
              <a:t>834.124 </a:t>
            </a:r>
            <a:r>
              <a:rPr lang="ar-MA" b="1" dirty="0">
                <a:solidFill>
                  <a:srgbClr val="C01170"/>
                </a:solidFill>
                <a:latin typeface="Optima-Bold"/>
              </a:rPr>
              <a:t>طالب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1876148" y="6095497"/>
            <a:ext cx="5101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2800" b="1" dirty="0" smtClean="0"/>
              <a:t>حوالي </a:t>
            </a:r>
            <a:r>
              <a:rPr lang="ar-MA" sz="2800" b="1" dirty="0" smtClean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ar-MA" sz="2800" b="1" dirty="0" smtClean="0"/>
              <a:t> طلبة من </a:t>
            </a:r>
            <a:r>
              <a:rPr lang="ar-MA" sz="2800" b="1" dirty="0" smtClean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lang="ar-MA" sz="2800" b="1" dirty="0" smtClean="0"/>
              <a:t> بالإجازة الأساسية 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23263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9"/>
          <p:cNvSpPr/>
          <p:nvPr/>
        </p:nvSpPr>
        <p:spPr>
          <a:xfrm flipH="1">
            <a:off x="1050878" y="2279238"/>
            <a:ext cx="8533277" cy="12786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20"/>
          <p:cNvSpPr/>
          <p:nvPr/>
        </p:nvSpPr>
        <p:spPr>
          <a:xfrm flipH="1">
            <a:off x="581196" y="2461184"/>
            <a:ext cx="8761907" cy="964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21"/>
          <p:cNvSpPr/>
          <p:nvPr/>
        </p:nvSpPr>
        <p:spPr>
          <a:xfrm flipH="1">
            <a:off x="7801087" y="2279238"/>
            <a:ext cx="2252750" cy="12786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22"/>
          <p:cNvSpPr/>
          <p:nvPr/>
        </p:nvSpPr>
        <p:spPr>
          <a:xfrm flipH="1">
            <a:off x="7983040" y="2461183"/>
            <a:ext cx="1930782" cy="9770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ZoneTexte 6"/>
          <p:cNvSpPr txBox="1"/>
          <p:nvPr/>
        </p:nvSpPr>
        <p:spPr>
          <a:xfrm flipH="1">
            <a:off x="721210" y="2533833"/>
            <a:ext cx="7737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إشكاليات النظام الحالي وتأثيراتها السلبية</a:t>
            </a:r>
            <a:endParaRPr lang="fr-BE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77411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5877924" y="4733459"/>
            <a:ext cx="3903262" cy="1244091"/>
            <a:chOff x="749085" y="1106906"/>
            <a:chExt cx="3903262" cy="1244091"/>
          </a:xfrm>
        </p:grpSpPr>
        <p:sp>
          <p:nvSpPr>
            <p:cNvPr id="33" name="Forme libre 32"/>
            <p:cNvSpPr/>
            <p:nvPr/>
          </p:nvSpPr>
          <p:spPr>
            <a:xfrm>
              <a:off x="3022225" y="1184748"/>
              <a:ext cx="1630122" cy="1166249"/>
            </a:xfrm>
            <a:custGeom>
              <a:avLst/>
              <a:gdLst>
                <a:gd name="connsiteX0" fmla="*/ 1372292 w 1630122"/>
                <a:gd name="connsiteY0" fmla="*/ 0 h 920778"/>
                <a:gd name="connsiteX1" fmla="*/ 1413593 w 1630122"/>
                <a:gd name="connsiteY1" fmla="*/ 22417 h 920778"/>
                <a:gd name="connsiteX2" fmla="*/ 1630122 w 1630122"/>
                <a:gd name="connsiteY2" fmla="*/ 429660 h 920778"/>
                <a:gd name="connsiteX3" fmla="*/ 1630121 w 1630122"/>
                <a:gd name="connsiteY3" fmla="*/ 429660 h 920778"/>
                <a:gd name="connsiteX4" fmla="*/ 1139003 w 1630122"/>
                <a:gd name="connsiteY4" fmla="*/ 920778 h 920778"/>
                <a:gd name="connsiteX5" fmla="*/ 0 w 1630122"/>
                <a:gd name="connsiteY5" fmla="*/ 920777 h 920778"/>
                <a:gd name="connsiteX6" fmla="*/ 59350 w 1630122"/>
                <a:gd name="connsiteY6" fmla="*/ 832003 h 920778"/>
                <a:gd name="connsiteX7" fmla="*/ 1245399 w 1630122"/>
                <a:gd name="connsiteY7" fmla="*/ 29649 h 920778"/>
                <a:gd name="connsiteX8" fmla="*/ 1372292 w 1630122"/>
                <a:gd name="connsiteY8" fmla="*/ 0 h 920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30122" h="920778">
                  <a:moveTo>
                    <a:pt x="1372292" y="0"/>
                  </a:moveTo>
                  <a:lnTo>
                    <a:pt x="1413593" y="22417"/>
                  </a:lnTo>
                  <a:cubicBezTo>
                    <a:pt x="1544231" y="110675"/>
                    <a:pt x="1630122" y="260137"/>
                    <a:pt x="1630122" y="429660"/>
                  </a:cubicBezTo>
                  <a:lnTo>
                    <a:pt x="1630121" y="429660"/>
                  </a:lnTo>
                  <a:cubicBezTo>
                    <a:pt x="1630121" y="700897"/>
                    <a:pt x="1410240" y="920778"/>
                    <a:pt x="1139003" y="920778"/>
                  </a:cubicBezTo>
                  <a:lnTo>
                    <a:pt x="0" y="920777"/>
                  </a:lnTo>
                  <a:lnTo>
                    <a:pt x="59350" y="832003"/>
                  </a:lnTo>
                  <a:cubicBezTo>
                    <a:pt x="339880" y="454668"/>
                    <a:pt x="756590" y="167806"/>
                    <a:pt x="1245399" y="29649"/>
                  </a:cubicBezTo>
                  <a:lnTo>
                    <a:pt x="1372292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Forme libre 26"/>
            <p:cNvSpPr/>
            <p:nvPr/>
          </p:nvSpPr>
          <p:spPr>
            <a:xfrm>
              <a:off x="749085" y="1106906"/>
              <a:ext cx="3645432" cy="1244090"/>
            </a:xfrm>
            <a:custGeom>
              <a:avLst/>
              <a:gdLst>
                <a:gd name="connsiteX0" fmla="*/ 491118 w 3645432"/>
                <a:gd name="connsiteY0" fmla="*/ 0 h 982235"/>
                <a:gd name="connsiteX1" fmla="*/ 3412144 w 3645432"/>
                <a:gd name="connsiteY1" fmla="*/ 0 h 982235"/>
                <a:gd name="connsiteX2" fmla="*/ 3603309 w 3645432"/>
                <a:gd name="connsiteY2" fmla="*/ 38594 h 982235"/>
                <a:gd name="connsiteX3" fmla="*/ 3645432 w 3645432"/>
                <a:gd name="connsiteY3" fmla="*/ 61458 h 982235"/>
                <a:gd name="connsiteX4" fmla="*/ 3518539 w 3645432"/>
                <a:gd name="connsiteY4" fmla="*/ 91107 h 982235"/>
                <a:gd name="connsiteX5" fmla="*/ 2332490 w 3645432"/>
                <a:gd name="connsiteY5" fmla="*/ 893461 h 982235"/>
                <a:gd name="connsiteX6" fmla="*/ 2273140 w 3645432"/>
                <a:gd name="connsiteY6" fmla="*/ 982235 h 982235"/>
                <a:gd name="connsiteX7" fmla="*/ 491118 w 3645432"/>
                <a:gd name="connsiteY7" fmla="*/ 982235 h 982235"/>
                <a:gd name="connsiteX8" fmla="*/ 9978 w 3645432"/>
                <a:gd name="connsiteY8" fmla="*/ 590094 h 982235"/>
                <a:gd name="connsiteX9" fmla="*/ 0 w 3645432"/>
                <a:gd name="connsiteY9" fmla="*/ 491117 h 982235"/>
                <a:gd name="connsiteX10" fmla="*/ 9978 w 3645432"/>
                <a:gd name="connsiteY10" fmla="*/ 392141 h 982235"/>
                <a:gd name="connsiteX11" fmla="*/ 491118 w 3645432"/>
                <a:gd name="connsiteY11" fmla="*/ 0 h 982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45432" h="982235">
                  <a:moveTo>
                    <a:pt x="491118" y="0"/>
                  </a:moveTo>
                  <a:lnTo>
                    <a:pt x="3412144" y="0"/>
                  </a:lnTo>
                  <a:cubicBezTo>
                    <a:pt x="3479953" y="0"/>
                    <a:pt x="3544553" y="13742"/>
                    <a:pt x="3603309" y="38594"/>
                  </a:cubicBezTo>
                  <a:lnTo>
                    <a:pt x="3645432" y="61458"/>
                  </a:lnTo>
                  <a:lnTo>
                    <a:pt x="3518539" y="91107"/>
                  </a:lnTo>
                  <a:cubicBezTo>
                    <a:pt x="3029730" y="229264"/>
                    <a:pt x="2613020" y="516126"/>
                    <a:pt x="2332490" y="893461"/>
                  </a:cubicBezTo>
                  <a:lnTo>
                    <a:pt x="2273140" y="982235"/>
                  </a:lnTo>
                  <a:lnTo>
                    <a:pt x="491118" y="982235"/>
                  </a:lnTo>
                  <a:cubicBezTo>
                    <a:pt x="253786" y="982235"/>
                    <a:pt x="55773" y="813888"/>
                    <a:pt x="9978" y="590094"/>
                  </a:cubicBezTo>
                  <a:lnTo>
                    <a:pt x="0" y="491117"/>
                  </a:lnTo>
                  <a:lnTo>
                    <a:pt x="9978" y="392141"/>
                  </a:lnTo>
                  <a:cubicBezTo>
                    <a:pt x="55773" y="168346"/>
                    <a:pt x="253786" y="0"/>
                    <a:pt x="4911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ar-MA" sz="20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                  </a:t>
              </a:r>
              <a:r>
                <a:rPr lang="ar-MA" sz="28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غياب </a:t>
              </a:r>
              <a:r>
                <a:rPr lang="ar-MA" sz="28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نظام </a:t>
              </a:r>
              <a:endParaRPr lang="ar-MA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lvl="0" algn="ctr"/>
              <a:r>
                <a:rPr lang="ar-MA" sz="28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</a:t>
              </a:r>
              <a:r>
                <a:rPr lang="ar-MA" sz="28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        ناجع </a:t>
              </a:r>
              <a:r>
                <a:rPr lang="ar-MA" sz="28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للتوجيه </a:t>
              </a:r>
              <a:endParaRPr lang="fr-FR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5507439" y="1106905"/>
            <a:ext cx="3903262" cy="1244092"/>
            <a:chOff x="5507439" y="1106905"/>
            <a:chExt cx="3903262" cy="1244092"/>
          </a:xfrm>
        </p:grpSpPr>
        <p:sp>
          <p:nvSpPr>
            <p:cNvPr id="32" name="Forme libre 31"/>
            <p:cNvSpPr/>
            <p:nvPr/>
          </p:nvSpPr>
          <p:spPr>
            <a:xfrm>
              <a:off x="5507439" y="1258714"/>
              <a:ext cx="1331886" cy="1092283"/>
            </a:xfrm>
            <a:custGeom>
              <a:avLst/>
              <a:gdLst>
                <a:gd name="connsiteX0" fmla="*/ 172921 w 1331886"/>
                <a:gd name="connsiteY0" fmla="*/ 0 h 862380"/>
                <a:gd name="connsiteX1" fmla="*/ 291376 w 1331886"/>
                <a:gd name="connsiteY1" fmla="*/ 39397 h 862380"/>
                <a:gd name="connsiteX2" fmla="*/ 1272536 w 1331886"/>
                <a:gd name="connsiteY2" fmla="*/ 773606 h 862380"/>
                <a:gd name="connsiteX3" fmla="*/ 1331886 w 1331886"/>
                <a:gd name="connsiteY3" fmla="*/ 862380 h 862380"/>
                <a:gd name="connsiteX4" fmla="*/ 491118 w 1331886"/>
                <a:gd name="connsiteY4" fmla="*/ 862380 h 862380"/>
                <a:gd name="connsiteX5" fmla="*/ 9978 w 1331886"/>
                <a:gd name="connsiteY5" fmla="*/ 470239 h 862380"/>
                <a:gd name="connsiteX6" fmla="*/ 0 w 1331886"/>
                <a:gd name="connsiteY6" fmla="*/ 371262 h 862380"/>
                <a:gd name="connsiteX7" fmla="*/ 9978 w 1331886"/>
                <a:gd name="connsiteY7" fmla="*/ 272286 h 862380"/>
                <a:gd name="connsiteX8" fmla="*/ 143845 w 1331886"/>
                <a:gd name="connsiteY8" fmla="*/ 23990 h 862380"/>
                <a:gd name="connsiteX9" fmla="*/ 172921 w 1331886"/>
                <a:gd name="connsiteY9" fmla="*/ 0 h 862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1886" h="862380">
                  <a:moveTo>
                    <a:pt x="172921" y="0"/>
                  </a:moveTo>
                  <a:lnTo>
                    <a:pt x="291376" y="39397"/>
                  </a:lnTo>
                  <a:cubicBezTo>
                    <a:pt x="691577" y="193216"/>
                    <a:pt x="1032082" y="450176"/>
                    <a:pt x="1272536" y="773606"/>
                  </a:cubicBezTo>
                  <a:lnTo>
                    <a:pt x="1331886" y="862380"/>
                  </a:lnTo>
                  <a:lnTo>
                    <a:pt x="491118" y="862380"/>
                  </a:lnTo>
                  <a:cubicBezTo>
                    <a:pt x="253785" y="862380"/>
                    <a:pt x="55772" y="694033"/>
                    <a:pt x="9978" y="470239"/>
                  </a:cubicBezTo>
                  <a:lnTo>
                    <a:pt x="0" y="371262"/>
                  </a:lnTo>
                  <a:lnTo>
                    <a:pt x="9978" y="272286"/>
                  </a:lnTo>
                  <a:cubicBezTo>
                    <a:pt x="29604" y="176374"/>
                    <a:pt x="77189" y="90646"/>
                    <a:pt x="143845" y="23990"/>
                  </a:cubicBezTo>
                  <a:lnTo>
                    <a:pt x="172921" y="0"/>
                  </a:lnTo>
                  <a:close/>
                </a:path>
              </a:pathLst>
            </a:custGeom>
            <a:solidFill>
              <a:srgbClr val="F692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Forme libre 24"/>
            <p:cNvSpPr/>
            <p:nvPr/>
          </p:nvSpPr>
          <p:spPr>
            <a:xfrm>
              <a:off x="5680360" y="1106905"/>
              <a:ext cx="3730341" cy="1244092"/>
            </a:xfrm>
            <a:custGeom>
              <a:avLst/>
              <a:gdLst>
                <a:gd name="connsiteX0" fmla="*/ 318197 w 3730341"/>
                <a:gd name="connsiteY0" fmla="*/ 0 h 982236"/>
                <a:gd name="connsiteX1" fmla="*/ 3239223 w 3730341"/>
                <a:gd name="connsiteY1" fmla="*/ 0 h 982236"/>
                <a:gd name="connsiteX2" fmla="*/ 3730341 w 3730341"/>
                <a:gd name="connsiteY2" fmla="*/ 491118 h 982236"/>
                <a:gd name="connsiteX3" fmla="*/ 3730340 w 3730341"/>
                <a:gd name="connsiteY3" fmla="*/ 491118 h 982236"/>
                <a:gd name="connsiteX4" fmla="*/ 3239222 w 3730341"/>
                <a:gd name="connsiteY4" fmla="*/ 982236 h 982236"/>
                <a:gd name="connsiteX5" fmla="*/ 1158965 w 3730341"/>
                <a:gd name="connsiteY5" fmla="*/ 982235 h 982236"/>
                <a:gd name="connsiteX6" fmla="*/ 1099615 w 3730341"/>
                <a:gd name="connsiteY6" fmla="*/ 893461 h 982236"/>
                <a:gd name="connsiteX7" fmla="*/ 118455 w 3730341"/>
                <a:gd name="connsiteY7" fmla="*/ 159252 h 982236"/>
                <a:gd name="connsiteX8" fmla="*/ 0 w 3730341"/>
                <a:gd name="connsiteY8" fmla="*/ 119855 h 982236"/>
                <a:gd name="connsiteX9" fmla="*/ 43608 w 3730341"/>
                <a:gd name="connsiteY9" fmla="*/ 83875 h 982236"/>
                <a:gd name="connsiteX10" fmla="*/ 318197 w 3730341"/>
                <a:gd name="connsiteY10" fmla="*/ 0 h 98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30341" h="982236">
                  <a:moveTo>
                    <a:pt x="318197" y="0"/>
                  </a:moveTo>
                  <a:lnTo>
                    <a:pt x="3239223" y="0"/>
                  </a:lnTo>
                  <a:cubicBezTo>
                    <a:pt x="3510460" y="0"/>
                    <a:pt x="3730341" y="219881"/>
                    <a:pt x="3730341" y="491118"/>
                  </a:cubicBezTo>
                  <a:lnTo>
                    <a:pt x="3730340" y="491118"/>
                  </a:lnTo>
                  <a:cubicBezTo>
                    <a:pt x="3730340" y="762355"/>
                    <a:pt x="3510459" y="982236"/>
                    <a:pt x="3239222" y="982236"/>
                  </a:cubicBezTo>
                  <a:lnTo>
                    <a:pt x="1158965" y="982235"/>
                  </a:lnTo>
                  <a:lnTo>
                    <a:pt x="1099615" y="893461"/>
                  </a:lnTo>
                  <a:cubicBezTo>
                    <a:pt x="859161" y="570031"/>
                    <a:pt x="518656" y="313071"/>
                    <a:pt x="118455" y="159252"/>
                  </a:cubicBezTo>
                  <a:lnTo>
                    <a:pt x="0" y="119855"/>
                  </a:lnTo>
                  <a:lnTo>
                    <a:pt x="43608" y="83875"/>
                  </a:lnTo>
                  <a:cubicBezTo>
                    <a:pt x="121991" y="30921"/>
                    <a:pt x="216483" y="0"/>
                    <a:pt x="31819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 rtl="1"/>
              <a:r>
                <a:rPr lang="ar-MA" sz="20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  </a:t>
              </a:r>
              <a:r>
                <a:rPr lang="ar-MA" sz="28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الضغط </a:t>
              </a:r>
              <a:r>
                <a:rPr lang="ar-MA" sz="28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المتزايد على التعليم العالي</a:t>
              </a:r>
              <a:r>
                <a:rPr lang="ar-MA" sz="28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، </a:t>
              </a:r>
              <a:r>
                <a:rPr lang="ar-MA" sz="28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خصوصا المؤسسات  </a:t>
              </a:r>
              <a:r>
                <a:rPr lang="ar-MA" sz="28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ذات الاستقطاب </a:t>
              </a:r>
              <a:r>
                <a:rPr lang="ar-MA" sz="28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المفتوح </a:t>
              </a:r>
              <a:endParaRPr lang="fr-FR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35061" y="2947942"/>
            <a:ext cx="3903262" cy="1244092"/>
            <a:chOff x="6002739" y="3034568"/>
            <a:chExt cx="3903262" cy="1244092"/>
          </a:xfrm>
        </p:grpSpPr>
        <p:sp>
          <p:nvSpPr>
            <p:cNvPr id="31" name="Forme libre 30"/>
            <p:cNvSpPr/>
            <p:nvPr/>
          </p:nvSpPr>
          <p:spPr>
            <a:xfrm>
              <a:off x="6002739" y="3034570"/>
              <a:ext cx="1158095" cy="1244090"/>
            </a:xfrm>
            <a:custGeom>
              <a:avLst/>
              <a:gdLst>
                <a:gd name="connsiteX0" fmla="*/ 491118 w 1158095"/>
                <a:gd name="connsiteY0" fmla="*/ 0 h 982235"/>
                <a:gd name="connsiteX1" fmla="*/ 1085581 w 1158095"/>
                <a:gd name="connsiteY1" fmla="*/ 0 h 982235"/>
                <a:gd name="connsiteX2" fmla="*/ 1112788 w 1158095"/>
                <a:gd name="connsiteY2" fmla="*/ 96152 h 982235"/>
                <a:gd name="connsiteX3" fmla="*/ 1158095 w 1158095"/>
                <a:gd name="connsiteY3" fmla="*/ 504561 h 982235"/>
                <a:gd name="connsiteX4" fmla="*/ 1112788 w 1158095"/>
                <a:gd name="connsiteY4" fmla="*/ 912970 h 982235"/>
                <a:gd name="connsiteX5" fmla="*/ 1093189 w 1158095"/>
                <a:gd name="connsiteY5" fmla="*/ 982235 h 982235"/>
                <a:gd name="connsiteX6" fmla="*/ 491118 w 1158095"/>
                <a:gd name="connsiteY6" fmla="*/ 982235 h 982235"/>
                <a:gd name="connsiteX7" fmla="*/ 9978 w 1158095"/>
                <a:gd name="connsiteY7" fmla="*/ 590094 h 982235"/>
                <a:gd name="connsiteX8" fmla="*/ 0 w 1158095"/>
                <a:gd name="connsiteY8" fmla="*/ 491118 h 982235"/>
                <a:gd name="connsiteX9" fmla="*/ 9978 w 1158095"/>
                <a:gd name="connsiteY9" fmla="*/ 392141 h 982235"/>
                <a:gd name="connsiteX10" fmla="*/ 491118 w 1158095"/>
                <a:gd name="connsiteY10" fmla="*/ 0 h 982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58095" h="982235">
                  <a:moveTo>
                    <a:pt x="491118" y="0"/>
                  </a:moveTo>
                  <a:lnTo>
                    <a:pt x="1085581" y="0"/>
                  </a:lnTo>
                  <a:lnTo>
                    <a:pt x="1112788" y="96152"/>
                  </a:lnTo>
                  <a:cubicBezTo>
                    <a:pt x="1142495" y="228072"/>
                    <a:pt x="1158095" y="364661"/>
                    <a:pt x="1158095" y="504561"/>
                  </a:cubicBezTo>
                  <a:cubicBezTo>
                    <a:pt x="1158095" y="644461"/>
                    <a:pt x="1142495" y="781050"/>
                    <a:pt x="1112788" y="912970"/>
                  </a:cubicBezTo>
                  <a:lnTo>
                    <a:pt x="1093189" y="982235"/>
                  </a:lnTo>
                  <a:lnTo>
                    <a:pt x="491118" y="982235"/>
                  </a:lnTo>
                  <a:cubicBezTo>
                    <a:pt x="253786" y="982235"/>
                    <a:pt x="55773" y="813889"/>
                    <a:pt x="9978" y="590094"/>
                  </a:cubicBezTo>
                  <a:lnTo>
                    <a:pt x="0" y="491118"/>
                  </a:lnTo>
                  <a:lnTo>
                    <a:pt x="9978" y="392141"/>
                  </a:lnTo>
                  <a:cubicBezTo>
                    <a:pt x="55773" y="168347"/>
                    <a:pt x="253786" y="0"/>
                    <a:pt x="491118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Forme libre 23"/>
            <p:cNvSpPr/>
            <p:nvPr/>
          </p:nvSpPr>
          <p:spPr>
            <a:xfrm>
              <a:off x="7088320" y="3034568"/>
              <a:ext cx="2817681" cy="1244092"/>
            </a:xfrm>
            <a:custGeom>
              <a:avLst/>
              <a:gdLst>
                <a:gd name="connsiteX0" fmla="*/ 0 w 2817681"/>
                <a:gd name="connsiteY0" fmla="*/ 0 h 982236"/>
                <a:gd name="connsiteX1" fmla="*/ 2326563 w 2817681"/>
                <a:gd name="connsiteY1" fmla="*/ 0 h 982236"/>
                <a:gd name="connsiteX2" fmla="*/ 2817681 w 2817681"/>
                <a:gd name="connsiteY2" fmla="*/ 491118 h 982236"/>
                <a:gd name="connsiteX3" fmla="*/ 2817680 w 2817681"/>
                <a:gd name="connsiteY3" fmla="*/ 491118 h 982236"/>
                <a:gd name="connsiteX4" fmla="*/ 2326562 w 2817681"/>
                <a:gd name="connsiteY4" fmla="*/ 982236 h 982236"/>
                <a:gd name="connsiteX5" fmla="*/ 7608 w 2817681"/>
                <a:gd name="connsiteY5" fmla="*/ 982235 h 982236"/>
                <a:gd name="connsiteX6" fmla="*/ 27207 w 2817681"/>
                <a:gd name="connsiteY6" fmla="*/ 912970 h 982236"/>
                <a:gd name="connsiteX7" fmla="*/ 72514 w 2817681"/>
                <a:gd name="connsiteY7" fmla="*/ 504561 h 982236"/>
                <a:gd name="connsiteX8" fmla="*/ 27207 w 2817681"/>
                <a:gd name="connsiteY8" fmla="*/ 96152 h 982236"/>
                <a:gd name="connsiteX9" fmla="*/ 0 w 2817681"/>
                <a:gd name="connsiteY9" fmla="*/ 0 h 98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17681" h="982236">
                  <a:moveTo>
                    <a:pt x="0" y="0"/>
                  </a:moveTo>
                  <a:lnTo>
                    <a:pt x="2326563" y="0"/>
                  </a:lnTo>
                  <a:cubicBezTo>
                    <a:pt x="2597800" y="0"/>
                    <a:pt x="2817681" y="219881"/>
                    <a:pt x="2817681" y="491118"/>
                  </a:cubicBezTo>
                  <a:lnTo>
                    <a:pt x="2817680" y="491118"/>
                  </a:lnTo>
                  <a:cubicBezTo>
                    <a:pt x="2817680" y="762355"/>
                    <a:pt x="2597799" y="982236"/>
                    <a:pt x="2326562" y="982236"/>
                  </a:cubicBezTo>
                  <a:lnTo>
                    <a:pt x="7608" y="982235"/>
                  </a:lnTo>
                  <a:lnTo>
                    <a:pt x="27207" y="912970"/>
                  </a:lnTo>
                  <a:cubicBezTo>
                    <a:pt x="56914" y="781050"/>
                    <a:pt x="72514" y="644461"/>
                    <a:pt x="72514" y="504561"/>
                  </a:cubicBezTo>
                  <a:cubicBezTo>
                    <a:pt x="72514" y="364661"/>
                    <a:pt x="56914" y="228072"/>
                    <a:pt x="27207" y="9615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ar-MA" sz="28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هيمنة</a:t>
              </a:r>
              <a:r>
                <a:rPr lang="ar-MA" sz="20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</a:t>
              </a:r>
              <a:r>
                <a:rPr lang="ar-MA" sz="28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الطابع الأكاديمي وتقادم العديد </a:t>
              </a:r>
              <a:r>
                <a:rPr lang="ar-MA" sz="28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من المسالك </a:t>
              </a:r>
              <a:r>
                <a:rPr lang="ar-MA" sz="28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بسلك الإجازة </a:t>
              </a:r>
              <a:endParaRPr lang="fr-FR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5974549" y="2993554"/>
            <a:ext cx="3903262" cy="1244092"/>
            <a:chOff x="0" y="3051595"/>
            <a:chExt cx="3903262" cy="1244092"/>
          </a:xfrm>
        </p:grpSpPr>
        <p:sp>
          <p:nvSpPr>
            <p:cNvPr id="30" name="Forme libre 29"/>
            <p:cNvSpPr/>
            <p:nvPr/>
          </p:nvSpPr>
          <p:spPr>
            <a:xfrm>
              <a:off x="2700716" y="3051595"/>
              <a:ext cx="1202546" cy="1244092"/>
            </a:xfrm>
            <a:custGeom>
              <a:avLst/>
              <a:gdLst>
                <a:gd name="connsiteX0" fmla="*/ 68710 w 1202546"/>
                <a:gd name="connsiteY0" fmla="*/ 0 h 982236"/>
                <a:gd name="connsiteX1" fmla="*/ 711428 w 1202546"/>
                <a:gd name="connsiteY1" fmla="*/ 0 h 982236"/>
                <a:gd name="connsiteX2" fmla="*/ 1202546 w 1202546"/>
                <a:gd name="connsiteY2" fmla="*/ 491118 h 982236"/>
                <a:gd name="connsiteX3" fmla="*/ 1202545 w 1202546"/>
                <a:gd name="connsiteY3" fmla="*/ 491118 h 982236"/>
                <a:gd name="connsiteX4" fmla="*/ 711427 w 1202546"/>
                <a:gd name="connsiteY4" fmla="*/ 982236 h 982236"/>
                <a:gd name="connsiteX5" fmla="*/ 68710 w 1202546"/>
                <a:gd name="connsiteY5" fmla="*/ 982236 h 982236"/>
                <a:gd name="connsiteX6" fmla="*/ 45307 w 1202546"/>
                <a:gd name="connsiteY6" fmla="*/ 899527 h 982236"/>
                <a:gd name="connsiteX7" fmla="*/ 0 w 1202546"/>
                <a:gd name="connsiteY7" fmla="*/ 491118 h 982236"/>
                <a:gd name="connsiteX8" fmla="*/ 45307 w 1202546"/>
                <a:gd name="connsiteY8" fmla="*/ 82709 h 982236"/>
                <a:gd name="connsiteX9" fmla="*/ 68710 w 1202546"/>
                <a:gd name="connsiteY9" fmla="*/ 0 h 98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2546" h="982236">
                  <a:moveTo>
                    <a:pt x="68710" y="0"/>
                  </a:moveTo>
                  <a:lnTo>
                    <a:pt x="711428" y="0"/>
                  </a:lnTo>
                  <a:cubicBezTo>
                    <a:pt x="982665" y="0"/>
                    <a:pt x="1202546" y="219881"/>
                    <a:pt x="1202546" y="491118"/>
                  </a:cubicBezTo>
                  <a:lnTo>
                    <a:pt x="1202545" y="491118"/>
                  </a:lnTo>
                  <a:cubicBezTo>
                    <a:pt x="1202545" y="762355"/>
                    <a:pt x="982664" y="982236"/>
                    <a:pt x="711427" y="982236"/>
                  </a:cubicBezTo>
                  <a:lnTo>
                    <a:pt x="68710" y="982236"/>
                  </a:lnTo>
                  <a:lnTo>
                    <a:pt x="45307" y="899527"/>
                  </a:lnTo>
                  <a:cubicBezTo>
                    <a:pt x="15600" y="767607"/>
                    <a:pt x="0" y="631018"/>
                    <a:pt x="0" y="491118"/>
                  </a:cubicBezTo>
                  <a:cubicBezTo>
                    <a:pt x="0" y="351218"/>
                    <a:pt x="15600" y="214629"/>
                    <a:pt x="45307" y="82709"/>
                  </a:cubicBezTo>
                  <a:lnTo>
                    <a:pt x="6871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Forme libre 22"/>
            <p:cNvSpPr/>
            <p:nvPr/>
          </p:nvSpPr>
          <p:spPr>
            <a:xfrm>
              <a:off x="0" y="3051595"/>
              <a:ext cx="2769426" cy="1244092"/>
            </a:xfrm>
            <a:custGeom>
              <a:avLst/>
              <a:gdLst>
                <a:gd name="connsiteX0" fmla="*/ 491118 w 2769426"/>
                <a:gd name="connsiteY0" fmla="*/ 0 h 982236"/>
                <a:gd name="connsiteX1" fmla="*/ 2769426 w 2769426"/>
                <a:gd name="connsiteY1" fmla="*/ 0 h 982236"/>
                <a:gd name="connsiteX2" fmla="*/ 2746023 w 2769426"/>
                <a:gd name="connsiteY2" fmla="*/ 82709 h 982236"/>
                <a:gd name="connsiteX3" fmla="*/ 2700716 w 2769426"/>
                <a:gd name="connsiteY3" fmla="*/ 491118 h 982236"/>
                <a:gd name="connsiteX4" fmla="*/ 2746023 w 2769426"/>
                <a:gd name="connsiteY4" fmla="*/ 899527 h 982236"/>
                <a:gd name="connsiteX5" fmla="*/ 2769426 w 2769426"/>
                <a:gd name="connsiteY5" fmla="*/ 982236 h 982236"/>
                <a:gd name="connsiteX6" fmla="*/ 491118 w 2769426"/>
                <a:gd name="connsiteY6" fmla="*/ 982235 h 982236"/>
                <a:gd name="connsiteX7" fmla="*/ 9978 w 2769426"/>
                <a:gd name="connsiteY7" fmla="*/ 590094 h 982236"/>
                <a:gd name="connsiteX8" fmla="*/ 0 w 2769426"/>
                <a:gd name="connsiteY8" fmla="*/ 491118 h 982236"/>
                <a:gd name="connsiteX9" fmla="*/ 9978 w 2769426"/>
                <a:gd name="connsiteY9" fmla="*/ 392141 h 982236"/>
                <a:gd name="connsiteX10" fmla="*/ 491118 w 2769426"/>
                <a:gd name="connsiteY10" fmla="*/ 0 h 98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769426" h="982236">
                  <a:moveTo>
                    <a:pt x="491118" y="0"/>
                  </a:moveTo>
                  <a:lnTo>
                    <a:pt x="2769426" y="0"/>
                  </a:lnTo>
                  <a:lnTo>
                    <a:pt x="2746023" y="82709"/>
                  </a:lnTo>
                  <a:cubicBezTo>
                    <a:pt x="2716316" y="214629"/>
                    <a:pt x="2700716" y="351218"/>
                    <a:pt x="2700716" y="491118"/>
                  </a:cubicBezTo>
                  <a:cubicBezTo>
                    <a:pt x="2700716" y="631018"/>
                    <a:pt x="2716316" y="767607"/>
                    <a:pt x="2746023" y="899527"/>
                  </a:cubicBezTo>
                  <a:lnTo>
                    <a:pt x="2769426" y="982236"/>
                  </a:lnTo>
                  <a:lnTo>
                    <a:pt x="491118" y="982235"/>
                  </a:lnTo>
                  <a:cubicBezTo>
                    <a:pt x="253786" y="982235"/>
                    <a:pt x="55773" y="813889"/>
                    <a:pt x="9978" y="590094"/>
                  </a:cubicBezTo>
                  <a:lnTo>
                    <a:pt x="0" y="491118"/>
                  </a:lnTo>
                  <a:lnTo>
                    <a:pt x="9978" y="392141"/>
                  </a:lnTo>
                  <a:cubicBezTo>
                    <a:pt x="55773" y="168347"/>
                    <a:pt x="253786" y="0"/>
                    <a:pt x="4911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ar-MA" sz="28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ضعف المستوى المعرفي واللغوي </a:t>
              </a:r>
              <a:endParaRPr lang="fr-FR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402585" y="4996286"/>
            <a:ext cx="3903262" cy="1244092"/>
            <a:chOff x="749085" y="4996286"/>
            <a:chExt cx="3903262" cy="1244092"/>
          </a:xfrm>
        </p:grpSpPr>
        <p:sp>
          <p:nvSpPr>
            <p:cNvPr id="29" name="Forme libre 28"/>
            <p:cNvSpPr/>
            <p:nvPr/>
          </p:nvSpPr>
          <p:spPr>
            <a:xfrm>
              <a:off x="3022226" y="4996288"/>
              <a:ext cx="1630121" cy="1166249"/>
            </a:xfrm>
            <a:custGeom>
              <a:avLst/>
              <a:gdLst>
                <a:gd name="connsiteX0" fmla="*/ 0 w 1630121"/>
                <a:gd name="connsiteY0" fmla="*/ 0 h 920778"/>
                <a:gd name="connsiteX1" fmla="*/ 1139003 w 1630121"/>
                <a:gd name="connsiteY1" fmla="*/ 0 h 920778"/>
                <a:gd name="connsiteX2" fmla="*/ 1630121 w 1630121"/>
                <a:gd name="connsiteY2" fmla="*/ 491118 h 920778"/>
                <a:gd name="connsiteX3" fmla="*/ 1630120 w 1630121"/>
                <a:gd name="connsiteY3" fmla="*/ 491118 h 920778"/>
                <a:gd name="connsiteX4" fmla="*/ 1413591 w 1630121"/>
                <a:gd name="connsiteY4" fmla="*/ 898361 h 920778"/>
                <a:gd name="connsiteX5" fmla="*/ 1372291 w 1630121"/>
                <a:gd name="connsiteY5" fmla="*/ 920778 h 920778"/>
                <a:gd name="connsiteX6" fmla="*/ 1245398 w 1630121"/>
                <a:gd name="connsiteY6" fmla="*/ 891128 h 920778"/>
                <a:gd name="connsiteX7" fmla="*/ 59349 w 1630121"/>
                <a:gd name="connsiteY7" fmla="*/ 88774 h 920778"/>
                <a:gd name="connsiteX8" fmla="*/ 0 w 1630121"/>
                <a:gd name="connsiteY8" fmla="*/ 0 h 920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30121" h="920778">
                  <a:moveTo>
                    <a:pt x="0" y="0"/>
                  </a:moveTo>
                  <a:lnTo>
                    <a:pt x="1139003" y="0"/>
                  </a:lnTo>
                  <a:cubicBezTo>
                    <a:pt x="1410240" y="0"/>
                    <a:pt x="1630121" y="219881"/>
                    <a:pt x="1630121" y="491118"/>
                  </a:cubicBezTo>
                  <a:lnTo>
                    <a:pt x="1630120" y="491118"/>
                  </a:lnTo>
                  <a:cubicBezTo>
                    <a:pt x="1630120" y="660641"/>
                    <a:pt x="1544229" y="810104"/>
                    <a:pt x="1413591" y="898361"/>
                  </a:cubicBezTo>
                  <a:lnTo>
                    <a:pt x="1372291" y="920778"/>
                  </a:lnTo>
                  <a:lnTo>
                    <a:pt x="1245398" y="891128"/>
                  </a:lnTo>
                  <a:cubicBezTo>
                    <a:pt x="756589" y="752971"/>
                    <a:pt x="339879" y="466110"/>
                    <a:pt x="59349" y="8877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749085" y="4996286"/>
              <a:ext cx="3645432" cy="1244092"/>
            </a:xfrm>
            <a:custGeom>
              <a:avLst/>
              <a:gdLst>
                <a:gd name="connsiteX0" fmla="*/ 491118 w 3645432"/>
                <a:gd name="connsiteY0" fmla="*/ 0 h 982236"/>
                <a:gd name="connsiteX1" fmla="*/ 2273141 w 3645432"/>
                <a:gd name="connsiteY1" fmla="*/ 0 h 982236"/>
                <a:gd name="connsiteX2" fmla="*/ 2332490 w 3645432"/>
                <a:gd name="connsiteY2" fmla="*/ 88774 h 982236"/>
                <a:gd name="connsiteX3" fmla="*/ 3518539 w 3645432"/>
                <a:gd name="connsiteY3" fmla="*/ 891128 h 982236"/>
                <a:gd name="connsiteX4" fmla="*/ 3645432 w 3645432"/>
                <a:gd name="connsiteY4" fmla="*/ 920778 h 982236"/>
                <a:gd name="connsiteX5" fmla="*/ 3603308 w 3645432"/>
                <a:gd name="connsiteY5" fmla="*/ 943642 h 982236"/>
                <a:gd name="connsiteX6" fmla="*/ 3412143 w 3645432"/>
                <a:gd name="connsiteY6" fmla="*/ 982236 h 982236"/>
                <a:gd name="connsiteX7" fmla="*/ 491118 w 3645432"/>
                <a:gd name="connsiteY7" fmla="*/ 982235 h 982236"/>
                <a:gd name="connsiteX8" fmla="*/ 9978 w 3645432"/>
                <a:gd name="connsiteY8" fmla="*/ 590094 h 982236"/>
                <a:gd name="connsiteX9" fmla="*/ 0 w 3645432"/>
                <a:gd name="connsiteY9" fmla="*/ 491118 h 982236"/>
                <a:gd name="connsiteX10" fmla="*/ 9978 w 3645432"/>
                <a:gd name="connsiteY10" fmla="*/ 392141 h 982236"/>
                <a:gd name="connsiteX11" fmla="*/ 491118 w 3645432"/>
                <a:gd name="connsiteY11" fmla="*/ 0 h 98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45432" h="982236">
                  <a:moveTo>
                    <a:pt x="491118" y="0"/>
                  </a:moveTo>
                  <a:lnTo>
                    <a:pt x="2273141" y="0"/>
                  </a:lnTo>
                  <a:lnTo>
                    <a:pt x="2332490" y="88774"/>
                  </a:lnTo>
                  <a:cubicBezTo>
                    <a:pt x="2613020" y="466110"/>
                    <a:pt x="3029730" y="752971"/>
                    <a:pt x="3518539" y="891128"/>
                  </a:cubicBezTo>
                  <a:lnTo>
                    <a:pt x="3645432" y="920778"/>
                  </a:lnTo>
                  <a:lnTo>
                    <a:pt x="3603308" y="943642"/>
                  </a:lnTo>
                  <a:cubicBezTo>
                    <a:pt x="3544552" y="968494"/>
                    <a:pt x="3479952" y="982236"/>
                    <a:pt x="3412143" y="982236"/>
                  </a:cubicBezTo>
                  <a:lnTo>
                    <a:pt x="491118" y="982235"/>
                  </a:lnTo>
                  <a:cubicBezTo>
                    <a:pt x="253786" y="982235"/>
                    <a:pt x="55773" y="813889"/>
                    <a:pt x="9978" y="590094"/>
                  </a:cubicBezTo>
                  <a:lnTo>
                    <a:pt x="0" y="491118"/>
                  </a:lnTo>
                  <a:lnTo>
                    <a:pt x="9978" y="392141"/>
                  </a:lnTo>
                  <a:cubicBezTo>
                    <a:pt x="55773" y="168347"/>
                    <a:pt x="253786" y="0"/>
                    <a:pt x="4911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 rtl="1"/>
              <a:r>
                <a:rPr lang="ar-MA" sz="28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عدم تملك </a:t>
              </a:r>
              <a:r>
                <a:rPr lang="ar-MA" sz="28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موائمة التكوينات مع متطلبات سوق الشغل </a:t>
              </a: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195642" y="1021079"/>
            <a:ext cx="3903262" cy="1244092"/>
            <a:chOff x="5507439" y="4996286"/>
            <a:chExt cx="3903262" cy="1244092"/>
          </a:xfrm>
        </p:grpSpPr>
        <p:sp>
          <p:nvSpPr>
            <p:cNvPr id="28" name="Forme libre 27"/>
            <p:cNvSpPr/>
            <p:nvPr/>
          </p:nvSpPr>
          <p:spPr>
            <a:xfrm>
              <a:off x="5507439" y="4996288"/>
              <a:ext cx="1331886" cy="1092284"/>
            </a:xfrm>
            <a:custGeom>
              <a:avLst/>
              <a:gdLst>
                <a:gd name="connsiteX0" fmla="*/ 491118 w 1331886"/>
                <a:gd name="connsiteY0" fmla="*/ 0 h 862381"/>
                <a:gd name="connsiteX1" fmla="*/ 1331886 w 1331886"/>
                <a:gd name="connsiteY1" fmla="*/ 0 h 862381"/>
                <a:gd name="connsiteX2" fmla="*/ 1272536 w 1331886"/>
                <a:gd name="connsiteY2" fmla="*/ 88774 h 862381"/>
                <a:gd name="connsiteX3" fmla="*/ 291376 w 1331886"/>
                <a:gd name="connsiteY3" fmla="*/ 822983 h 862381"/>
                <a:gd name="connsiteX4" fmla="*/ 172921 w 1331886"/>
                <a:gd name="connsiteY4" fmla="*/ 862381 h 862381"/>
                <a:gd name="connsiteX5" fmla="*/ 143845 w 1331886"/>
                <a:gd name="connsiteY5" fmla="*/ 838390 h 862381"/>
                <a:gd name="connsiteX6" fmla="*/ 9978 w 1331886"/>
                <a:gd name="connsiteY6" fmla="*/ 590094 h 862381"/>
                <a:gd name="connsiteX7" fmla="*/ 0 w 1331886"/>
                <a:gd name="connsiteY7" fmla="*/ 491118 h 862381"/>
                <a:gd name="connsiteX8" fmla="*/ 9978 w 1331886"/>
                <a:gd name="connsiteY8" fmla="*/ 392141 h 862381"/>
                <a:gd name="connsiteX9" fmla="*/ 491118 w 1331886"/>
                <a:gd name="connsiteY9" fmla="*/ 0 h 862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1886" h="862381">
                  <a:moveTo>
                    <a:pt x="491118" y="0"/>
                  </a:moveTo>
                  <a:lnTo>
                    <a:pt x="1331886" y="0"/>
                  </a:lnTo>
                  <a:lnTo>
                    <a:pt x="1272536" y="88774"/>
                  </a:lnTo>
                  <a:cubicBezTo>
                    <a:pt x="1032082" y="412205"/>
                    <a:pt x="691577" y="669164"/>
                    <a:pt x="291376" y="822983"/>
                  </a:cubicBezTo>
                  <a:lnTo>
                    <a:pt x="172921" y="862381"/>
                  </a:lnTo>
                  <a:lnTo>
                    <a:pt x="143845" y="838390"/>
                  </a:lnTo>
                  <a:cubicBezTo>
                    <a:pt x="77189" y="771734"/>
                    <a:pt x="29604" y="686006"/>
                    <a:pt x="9978" y="590094"/>
                  </a:cubicBezTo>
                  <a:lnTo>
                    <a:pt x="0" y="491118"/>
                  </a:lnTo>
                  <a:lnTo>
                    <a:pt x="9978" y="392141"/>
                  </a:lnTo>
                  <a:cubicBezTo>
                    <a:pt x="55772" y="168347"/>
                    <a:pt x="253785" y="0"/>
                    <a:pt x="491118" y="0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Forme libre 20"/>
            <p:cNvSpPr/>
            <p:nvPr/>
          </p:nvSpPr>
          <p:spPr>
            <a:xfrm>
              <a:off x="5680360" y="4996286"/>
              <a:ext cx="3730341" cy="1244092"/>
            </a:xfrm>
            <a:custGeom>
              <a:avLst/>
              <a:gdLst>
                <a:gd name="connsiteX0" fmla="*/ 1158965 w 3730341"/>
                <a:gd name="connsiteY0" fmla="*/ 0 h 982236"/>
                <a:gd name="connsiteX1" fmla="*/ 3239223 w 3730341"/>
                <a:gd name="connsiteY1" fmla="*/ 0 h 982236"/>
                <a:gd name="connsiteX2" fmla="*/ 3730341 w 3730341"/>
                <a:gd name="connsiteY2" fmla="*/ 491118 h 982236"/>
                <a:gd name="connsiteX3" fmla="*/ 3730340 w 3730341"/>
                <a:gd name="connsiteY3" fmla="*/ 491118 h 982236"/>
                <a:gd name="connsiteX4" fmla="*/ 3239222 w 3730341"/>
                <a:gd name="connsiteY4" fmla="*/ 982236 h 982236"/>
                <a:gd name="connsiteX5" fmla="*/ 318197 w 3730341"/>
                <a:gd name="connsiteY5" fmla="*/ 982235 h 982236"/>
                <a:gd name="connsiteX6" fmla="*/ 43608 w 3730341"/>
                <a:gd name="connsiteY6" fmla="*/ 898360 h 982236"/>
                <a:gd name="connsiteX7" fmla="*/ 0 w 3730341"/>
                <a:gd name="connsiteY7" fmla="*/ 862381 h 982236"/>
                <a:gd name="connsiteX8" fmla="*/ 118455 w 3730341"/>
                <a:gd name="connsiteY8" fmla="*/ 822983 h 982236"/>
                <a:gd name="connsiteX9" fmla="*/ 1099615 w 3730341"/>
                <a:gd name="connsiteY9" fmla="*/ 88774 h 982236"/>
                <a:gd name="connsiteX10" fmla="*/ 1158965 w 3730341"/>
                <a:gd name="connsiteY10" fmla="*/ 0 h 98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30341" h="982236">
                  <a:moveTo>
                    <a:pt x="1158965" y="0"/>
                  </a:moveTo>
                  <a:lnTo>
                    <a:pt x="3239223" y="0"/>
                  </a:lnTo>
                  <a:cubicBezTo>
                    <a:pt x="3510460" y="0"/>
                    <a:pt x="3730341" y="219881"/>
                    <a:pt x="3730341" y="491118"/>
                  </a:cubicBezTo>
                  <a:lnTo>
                    <a:pt x="3730340" y="491118"/>
                  </a:lnTo>
                  <a:cubicBezTo>
                    <a:pt x="3730340" y="762355"/>
                    <a:pt x="3510459" y="982236"/>
                    <a:pt x="3239222" y="982236"/>
                  </a:cubicBezTo>
                  <a:lnTo>
                    <a:pt x="318197" y="982235"/>
                  </a:lnTo>
                  <a:cubicBezTo>
                    <a:pt x="216483" y="982235"/>
                    <a:pt x="121991" y="951314"/>
                    <a:pt x="43608" y="898360"/>
                  </a:cubicBezTo>
                  <a:lnTo>
                    <a:pt x="0" y="862381"/>
                  </a:lnTo>
                  <a:lnTo>
                    <a:pt x="118455" y="822983"/>
                  </a:lnTo>
                  <a:cubicBezTo>
                    <a:pt x="518656" y="669164"/>
                    <a:pt x="859161" y="412205"/>
                    <a:pt x="1099615" y="88774"/>
                  </a:cubicBezTo>
                  <a:lnTo>
                    <a:pt x="115896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 rtl="1"/>
              <a:r>
                <a:rPr lang="ar-MA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 </a:t>
              </a:r>
              <a:r>
                <a:rPr lang="ar-MA" sz="24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ضعف </a:t>
              </a:r>
              <a:r>
                <a:rPr lang="ar-MA" sz="24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انخراط الشركاء </a:t>
              </a:r>
              <a:endParaRPr lang="ar-MA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lvl="0" algn="r" rtl="1"/>
              <a:r>
                <a:rPr lang="ar-MA" sz="24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الاقتصاديين في </a:t>
              </a:r>
              <a:r>
                <a:rPr lang="ar-MA" sz="24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تحديد الحاجيات </a:t>
              </a:r>
              <a:endParaRPr lang="ar-MA" sz="24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lvl="0" algn="r" rtl="1"/>
              <a:r>
                <a:rPr lang="ar-MA" sz="24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  والمساهمة </a:t>
              </a:r>
              <a:r>
                <a:rPr lang="ar-MA" sz="24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في </a:t>
              </a:r>
              <a:r>
                <a:rPr lang="ar-MA" sz="2400" b="1" dirty="0" smtClean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بلورة وتأطير التكوينات</a:t>
              </a:r>
              <a:endParaRPr lang="fr-FR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sp>
        <p:nvSpPr>
          <p:cNvPr id="35" name="Ellipse 34"/>
          <p:cNvSpPr/>
          <p:nvPr/>
        </p:nvSpPr>
        <p:spPr>
          <a:xfrm>
            <a:off x="3903262" y="2195426"/>
            <a:ext cx="2099477" cy="2723019"/>
          </a:xfrm>
          <a:prstGeom prst="ellipse">
            <a:avLst/>
          </a:prstGeom>
          <a:solidFill>
            <a:schemeClr val="accent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rgbClr val="FFFF00"/>
                </a:solidFill>
                <a:latin typeface="Sakkal Majalla" pitchFamily="2" charset="-78"/>
                <a:cs typeface="+mj-cs"/>
              </a:rPr>
              <a:t>مردودية</a:t>
            </a:r>
            <a:r>
              <a:rPr lang="ar-MA" sz="3200" b="1" dirty="0" smtClean="0">
                <a:solidFill>
                  <a:schemeClr val="bg1"/>
                </a:solidFill>
                <a:latin typeface="Sakkal Majalla" pitchFamily="2" charset="-78"/>
                <a:cs typeface="+mj-cs"/>
              </a:rPr>
              <a:t> داخلية وخارجية </a:t>
            </a:r>
            <a:r>
              <a:rPr lang="ar-MA" sz="3200" b="1" dirty="0" smtClean="0">
                <a:solidFill>
                  <a:srgbClr val="FFFF00"/>
                </a:solidFill>
                <a:latin typeface="Sakkal Majalla" pitchFamily="2" charset="-78"/>
                <a:cs typeface="+mj-cs"/>
              </a:rPr>
              <a:t>ضعيفة</a:t>
            </a:r>
            <a:endParaRPr lang="fr-FR" sz="2400" dirty="0">
              <a:solidFill>
                <a:srgbClr val="FFFF00"/>
              </a:solidFill>
              <a:cs typeface="+mj-cs"/>
            </a:endParaRPr>
          </a:p>
        </p:txBody>
      </p:sp>
      <p:sp>
        <p:nvSpPr>
          <p:cNvPr id="16" name="object 27"/>
          <p:cNvSpPr/>
          <p:nvPr/>
        </p:nvSpPr>
        <p:spPr>
          <a:xfrm flipH="1">
            <a:off x="8767623" y="34643"/>
            <a:ext cx="1113003" cy="667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25"/>
          <p:cNvSpPr/>
          <p:nvPr/>
        </p:nvSpPr>
        <p:spPr>
          <a:xfrm flipH="1">
            <a:off x="33539" y="40328"/>
            <a:ext cx="9507016" cy="667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ZoneTexte 18"/>
          <p:cNvSpPr txBox="1"/>
          <p:nvPr/>
        </p:nvSpPr>
        <p:spPr>
          <a:xfrm flipH="1">
            <a:off x="1745947" y="28958"/>
            <a:ext cx="7794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إشكاليات النظام الحالي </a:t>
            </a:r>
            <a:r>
              <a:rPr lang="ar-MA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وتأثيراتها السلبية</a:t>
            </a:r>
            <a:endParaRPr lang="fr-BE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092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C7E5ED"/>
            </a:gs>
            <a:gs pos="7000">
              <a:schemeClr val="accent5">
                <a:lumMod val="0"/>
                <a:lumOff val="100000"/>
              </a:schemeClr>
            </a:gs>
            <a:gs pos="33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1687914" y="1376600"/>
            <a:ext cx="3722176" cy="1616419"/>
            <a:chOff x="1917510" y="844499"/>
            <a:chExt cx="3896436" cy="2171652"/>
          </a:xfrm>
        </p:grpSpPr>
        <p:sp>
          <p:nvSpPr>
            <p:cNvPr id="5" name="Triangle rectangle 4"/>
            <p:cNvSpPr/>
            <p:nvPr/>
          </p:nvSpPr>
          <p:spPr>
            <a:xfrm flipV="1">
              <a:off x="2013898" y="1746910"/>
              <a:ext cx="3703661" cy="1269241"/>
            </a:xfrm>
            <a:prstGeom prst="rtTriangle">
              <a:avLst/>
            </a:prstGeom>
            <a:gradFill>
              <a:gsLst>
                <a:gs pos="90000">
                  <a:schemeClr val="tx1"/>
                </a:gs>
                <a:gs pos="2000">
                  <a:srgbClr val="E2F1F6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 avec coins arrondis du même côté 3"/>
            <p:cNvSpPr/>
            <p:nvPr/>
          </p:nvSpPr>
          <p:spPr>
            <a:xfrm rot="16200000">
              <a:off x="3340290" y="-578281"/>
              <a:ext cx="1050876" cy="3896436"/>
            </a:xfrm>
            <a:prstGeom prst="round2Same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78000">
                  <a:srgbClr val="A5D6E3">
                    <a:lumMod val="97000"/>
                    <a:lumOff val="3000"/>
                    <a:alpha val="92000"/>
                  </a:srgbClr>
                </a:gs>
                <a:gs pos="39000">
                  <a:srgbClr val="E2F1F6"/>
                </a:gs>
                <a:gs pos="100000">
                  <a:srgbClr val="E3F2F6">
                    <a:alpha val="24000"/>
                  </a:srgb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e 6"/>
          <p:cNvGrpSpPr/>
          <p:nvPr/>
        </p:nvGrpSpPr>
        <p:grpSpPr>
          <a:xfrm flipH="1">
            <a:off x="4746317" y="2158795"/>
            <a:ext cx="3722176" cy="1605023"/>
            <a:chOff x="1917511" y="859809"/>
            <a:chExt cx="3896436" cy="2156342"/>
          </a:xfrm>
        </p:grpSpPr>
        <p:sp>
          <p:nvSpPr>
            <p:cNvPr id="8" name="Triangle rectangle 7"/>
            <p:cNvSpPr/>
            <p:nvPr/>
          </p:nvSpPr>
          <p:spPr>
            <a:xfrm flipV="1">
              <a:off x="2013898" y="1746910"/>
              <a:ext cx="3703661" cy="1269241"/>
            </a:xfrm>
            <a:prstGeom prst="rtTriangle">
              <a:avLst/>
            </a:prstGeom>
            <a:gradFill>
              <a:gsLst>
                <a:gs pos="90000">
                  <a:schemeClr val="tx1"/>
                </a:gs>
                <a:gs pos="2000">
                  <a:srgbClr val="E2F1F6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avec coins arrondis du même côté 8"/>
            <p:cNvSpPr/>
            <p:nvPr/>
          </p:nvSpPr>
          <p:spPr>
            <a:xfrm rot="16200000">
              <a:off x="3340291" y="-562971"/>
              <a:ext cx="1050876" cy="3896436"/>
            </a:xfrm>
            <a:prstGeom prst="round2Same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78000">
                  <a:srgbClr val="A5D6E3">
                    <a:lumMod val="97000"/>
                    <a:lumOff val="3000"/>
                    <a:alpha val="92000"/>
                  </a:srgbClr>
                </a:gs>
                <a:gs pos="39000">
                  <a:srgbClr val="E2F1F6"/>
                </a:gs>
                <a:gs pos="100000">
                  <a:srgbClr val="E3F2F6">
                    <a:alpha val="24000"/>
                  </a:srgb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1774098" y="2929595"/>
            <a:ext cx="3722176" cy="1605023"/>
            <a:chOff x="1917511" y="859809"/>
            <a:chExt cx="3896436" cy="2156342"/>
          </a:xfrm>
        </p:grpSpPr>
        <p:sp>
          <p:nvSpPr>
            <p:cNvPr id="11" name="Triangle rectangle 10"/>
            <p:cNvSpPr/>
            <p:nvPr/>
          </p:nvSpPr>
          <p:spPr>
            <a:xfrm flipV="1">
              <a:off x="2013898" y="1746910"/>
              <a:ext cx="3703661" cy="1269241"/>
            </a:xfrm>
            <a:prstGeom prst="rtTriangle">
              <a:avLst/>
            </a:prstGeom>
            <a:gradFill>
              <a:gsLst>
                <a:gs pos="90000">
                  <a:schemeClr val="tx1"/>
                </a:gs>
                <a:gs pos="2000">
                  <a:srgbClr val="E2F1F6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avec coins arrondis du même côté 11"/>
            <p:cNvSpPr/>
            <p:nvPr/>
          </p:nvSpPr>
          <p:spPr>
            <a:xfrm rot="16200000">
              <a:off x="3340291" y="-562971"/>
              <a:ext cx="1050876" cy="3896436"/>
            </a:xfrm>
            <a:prstGeom prst="round2Same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78000">
                  <a:srgbClr val="A5D6E3">
                    <a:lumMod val="97000"/>
                    <a:lumOff val="3000"/>
                    <a:alpha val="92000"/>
                  </a:srgbClr>
                </a:gs>
                <a:gs pos="39000">
                  <a:srgbClr val="E2F1F6"/>
                </a:gs>
                <a:gs pos="100000">
                  <a:srgbClr val="E3F2F6">
                    <a:alpha val="24000"/>
                  </a:srgb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" name="Groupe 12"/>
          <p:cNvGrpSpPr/>
          <p:nvPr/>
        </p:nvGrpSpPr>
        <p:grpSpPr>
          <a:xfrm flipH="1">
            <a:off x="4002705" y="4957864"/>
            <a:ext cx="3722176" cy="1856822"/>
            <a:chOff x="1917511" y="859809"/>
            <a:chExt cx="3896436" cy="2156342"/>
          </a:xfrm>
        </p:grpSpPr>
        <p:sp>
          <p:nvSpPr>
            <p:cNvPr id="14" name="Triangle rectangle 13"/>
            <p:cNvSpPr/>
            <p:nvPr/>
          </p:nvSpPr>
          <p:spPr>
            <a:xfrm flipV="1">
              <a:off x="2013898" y="1746910"/>
              <a:ext cx="3703661" cy="1269241"/>
            </a:xfrm>
            <a:prstGeom prst="rtTriangle">
              <a:avLst/>
            </a:prstGeom>
            <a:gradFill>
              <a:gsLst>
                <a:gs pos="90000">
                  <a:schemeClr val="tx1"/>
                </a:gs>
                <a:gs pos="2000">
                  <a:srgbClr val="E2F1F6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avec coins arrondis du même côté 14"/>
            <p:cNvSpPr/>
            <p:nvPr/>
          </p:nvSpPr>
          <p:spPr>
            <a:xfrm rot="16200000">
              <a:off x="3340291" y="-562971"/>
              <a:ext cx="1050876" cy="3896436"/>
            </a:xfrm>
            <a:prstGeom prst="round2Same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78000">
                  <a:srgbClr val="A5D6E3">
                    <a:lumMod val="97000"/>
                    <a:lumOff val="3000"/>
                    <a:alpha val="92000"/>
                  </a:srgbClr>
                </a:gs>
                <a:gs pos="39000">
                  <a:srgbClr val="E2F1F6"/>
                </a:gs>
                <a:gs pos="100000">
                  <a:srgbClr val="E3F2F6">
                    <a:alpha val="24000"/>
                  </a:srgb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Ellipse 15"/>
          <p:cNvSpPr/>
          <p:nvPr/>
        </p:nvSpPr>
        <p:spPr>
          <a:xfrm>
            <a:off x="1540043" y="2714072"/>
            <a:ext cx="1205684" cy="119736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101600" dist="88900" dir="13500000">
              <a:prstClr val="black">
                <a:alpha val="5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/>
          </a:p>
        </p:txBody>
      </p:sp>
      <p:sp>
        <p:nvSpPr>
          <p:cNvPr id="17" name="Ellipse 16"/>
          <p:cNvSpPr/>
          <p:nvPr/>
        </p:nvSpPr>
        <p:spPr>
          <a:xfrm>
            <a:off x="1687683" y="1303854"/>
            <a:ext cx="1053972" cy="967706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innerShdw blurRad="190500" dist="101600" dir="13500000">
              <a:prstClr val="black">
                <a:alpha val="5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7723879" y="2096705"/>
            <a:ext cx="1009948" cy="101661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innerShdw blurRad="152400" dist="101600" dir="13500000">
              <a:prstClr val="black">
                <a:alpha val="5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7145499" y="4899256"/>
            <a:ext cx="1103351" cy="1019052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innerShdw blurRad="101600" dist="88900" dir="13500000">
              <a:prstClr val="black">
                <a:alpha val="54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1802836" y="2975691"/>
            <a:ext cx="8258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000" b="1" dirty="0">
                <a:solidFill>
                  <a:srgbClr val="FFFF00"/>
                </a:solidFill>
                <a:latin typeface="Optima-ExtraBlack"/>
              </a:rPr>
              <a:t>3.746</a:t>
            </a:r>
            <a:endParaRPr lang="ar-MA" sz="2000" b="1" dirty="0">
              <a:solidFill>
                <a:srgbClr val="FFFF00"/>
              </a:solidFill>
              <a:latin typeface="Optima-ExtraBlack"/>
            </a:endParaRPr>
          </a:p>
          <a:p>
            <a:pPr algn="ctr"/>
            <a:r>
              <a:rPr lang="ar-MA" sz="2000" b="1" dirty="0" err="1">
                <a:solidFill>
                  <a:srgbClr val="FFFF00"/>
                </a:solidFill>
                <a:latin typeface="Optima-ExtraBlack"/>
              </a:rPr>
              <a:t>م.د</a:t>
            </a:r>
            <a:endParaRPr lang="fr-FR" sz="2000" b="1" dirty="0">
              <a:solidFill>
                <a:srgbClr val="FFFF00"/>
              </a:solidFill>
              <a:latin typeface="Optima-ExtraBlack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76690" y="2981741"/>
            <a:ext cx="2635047" cy="680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تكلفة تسيير إضافية</a:t>
            </a:r>
            <a:endParaRPr lang="fr-FR" sz="32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817665" y="1614318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latin typeface="Optima-ExtraBlack"/>
              </a:rPr>
              <a:t>47,2%</a:t>
            </a:r>
            <a:endParaRPr lang="fr-FR" b="1" dirty="0"/>
          </a:p>
        </p:txBody>
      </p:sp>
      <p:sp>
        <p:nvSpPr>
          <p:cNvPr id="27" name="Rectangle 26"/>
          <p:cNvSpPr/>
          <p:nvPr/>
        </p:nvSpPr>
        <p:spPr>
          <a:xfrm>
            <a:off x="2694080" y="1402012"/>
            <a:ext cx="2635047" cy="680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نسبة الهدر جد مرتفعة</a:t>
            </a:r>
            <a:endParaRPr lang="fr-FR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06949" y="2197228"/>
            <a:ext cx="2635047" cy="680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متوسط عدد سنوات الحصول على الاجازة</a:t>
            </a:r>
            <a:endParaRPr lang="fr-FR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814914" y="2348567"/>
            <a:ext cx="9440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Optima-ExtraBlack"/>
              </a:rPr>
              <a:t>5 </a:t>
            </a:r>
            <a:r>
              <a:rPr lang="fr-FR" sz="2000" b="1" dirty="0">
                <a:solidFill>
                  <a:schemeClr val="bg1"/>
                </a:solidFill>
                <a:latin typeface="Optima-ExtraBlack"/>
              </a:rPr>
              <a:t>- </a:t>
            </a:r>
            <a:r>
              <a:rPr lang="fr-FR" sz="2000" b="1" dirty="0" smtClean="0">
                <a:solidFill>
                  <a:schemeClr val="bg1"/>
                </a:solidFill>
                <a:latin typeface="Optima-ExtraBlack"/>
              </a:rPr>
              <a:t>4,5</a:t>
            </a:r>
            <a:endParaRPr lang="ar-MA" sz="2000" b="1" dirty="0" smtClean="0">
              <a:solidFill>
                <a:schemeClr val="bg1"/>
              </a:solidFill>
              <a:latin typeface="Optima-ExtraBlack"/>
            </a:endParaRPr>
          </a:p>
          <a:p>
            <a:pPr algn="ctr"/>
            <a:r>
              <a:rPr lang="ar-MA" sz="2000" b="1" dirty="0" smtClean="0">
                <a:solidFill>
                  <a:schemeClr val="bg1"/>
                </a:solidFill>
                <a:latin typeface="Optima-ExtraBlack"/>
              </a:rPr>
              <a:t>سنة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353300" y="5203526"/>
            <a:ext cx="8018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MA" sz="2400" b="1" dirty="0">
                <a:solidFill>
                  <a:schemeClr val="bg1"/>
                </a:solidFill>
                <a:latin typeface="Optima-ExtraBlack"/>
              </a:rPr>
              <a:t>25</a:t>
            </a:r>
            <a:r>
              <a:rPr lang="fr-FR" sz="2400" b="1" dirty="0">
                <a:solidFill>
                  <a:schemeClr val="bg1"/>
                </a:solidFill>
                <a:latin typeface="Optima-ExtraBlack"/>
              </a:rPr>
              <a:t>%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843602" y="5011790"/>
            <a:ext cx="34836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M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نسبة بطالة خريجي المؤسسات ذات الولوج المفتوح </a:t>
            </a:r>
            <a:endParaRPr lang="fr-FR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3" name="object 27"/>
          <p:cNvSpPr/>
          <p:nvPr/>
        </p:nvSpPr>
        <p:spPr>
          <a:xfrm flipH="1">
            <a:off x="8792997" y="1630"/>
            <a:ext cx="1113003" cy="667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5"/>
          <p:cNvSpPr/>
          <p:nvPr/>
        </p:nvSpPr>
        <p:spPr>
          <a:xfrm flipH="1">
            <a:off x="58913" y="7315"/>
            <a:ext cx="9507016" cy="667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ZoneTexte 31"/>
          <p:cNvSpPr txBox="1"/>
          <p:nvPr/>
        </p:nvSpPr>
        <p:spPr>
          <a:xfrm flipH="1">
            <a:off x="1745947" y="28958"/>
            <a:ext cx="7794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ضعف المردودية</a:t>
            </a:r>
            <a:endParaRPr lang="fr-BE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097124" y="632950"/>
            <a:ext cx="3002915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buFont typeface="Wingdings" panose="05000000000000000000" pitchFamily="2" charset="2"/>
              <a:buChar char="v"/>
            </a:pPr>
            <a:r>
              <a:rPr lang="ar-MA" sz="32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المردودية الداخلية </a:t>
            </a:r>
            <a:endParaRPr lang="fr-FR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097125" y="3609095"/>
            <a:ext cx="302373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buFont typeface="Wingdings" panose="05000000000000000000" pitchFamily="2" charset="2"/>
              <a:buChar char="v"/>
            </a:pPr>
            <a:r>
              <a:rPr lang="ar-MA" sz="32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المردودية الخارجية </a:t>
            </a:r>
            <a:endParaRPr lang="fr-FR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78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46262</TotalTime>
  <Words>711</Words>
  <Application>Microsoft Office PowerPoint</Application>
  <PresentationFormat>Format A4 (210 x 297 mm)</PresentationFormat>
  <Paragraphs>153</Paragraphs>
  <Slides>19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30" baseType="lpstr">
      <vt:lpstr>AL-Mohanad Bold</vt:lpstr>
      <vt:lpstr>Arial</vt:lpstr>
      <vt:lpstr>Calibri</vt:lpstr>
      <vt:lpstr>Gill Sans MT</vt:lpstr>
      <vt:lpstr>Optima-Bold</vt:lpstr>
      <vt:lpstr>Optima-ExtraBlack</vt:lpstr>
      <vt:lpstr>Sakkal Majalla</vt:lpstr>
      <vt:lpstr>Times New Roman</vt:lpstr>
      <vt:lpstr>Trebuchet MS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chaker</dc:creator>
  <cp:lastModifiedBy>user</cp:lastModifiedBy>
  <cp:revision>2757</cp:revision>
  <dcterms:created xsi:type="dcterms:W3CDTF">2010-05-20T23:11:54Z</dcterms:created>
  <dcterms:modified xsi:type="dcterms:W3CDTF">2020-02-25T19:19:23Z</dcterms:modified>
</cp:coreProperties>
</file>